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E144D5-9554-44AC-AFCF-A64FA1776C66}">
  <a:tblStyle styleId="{FEE144D5-9554-44AC-AFCF-A64FA1776C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1528C3F-939E-41FA-823C-539577B9F6D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46a498f67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46a498f67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matched the property descriptions with customer reviews, we had our recommendation system ready. But since cosine similarity could be high for negative association as well, we needed to consider sentiments of the review as well. </a:t>
            </a:r>
            <a:r>
              <a:rPr lang="en" sz="1800">
                <a:solidFill>
                  <a:schemeClr val="dk1"/>
                </a:solidFill>
                <a:latin typeface="Roboto"/>
                <a:ea typeface="Roboto"/>
                <a:cs typeface="Roboto"/>
                <a:sym typeface="Roboto"/>
              </a:rPr>
              <a:t>Sentiment analysis was performed for each topic by replacing the vector of words by one word and as Amy mentioned earlier, the range we considered was 4 words around the topic word</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46a498f67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46a498f6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So to improve our recommendations, we came up with a preference score which was a product of cosine similarity and sentiment analysis. </a:t>
            </a:r>
            <a:r>
              <a:rPr lang="en" sz="1800">
                <a:solidFill>
                  <a:schemeClr val="dk1"/>
                </a:solidFill>
                <a:latin typeface="Roboto"/>
                <a:ea typeface="Roboto"/>
                <a:cs typeface="Roboto"/>
                <a:sym typeface="Roboto"/>
              </a:rPr>
              <a:t>Recommendation per topic: </a:t>
            </a:r>
            <a:endParaRPr sz="18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Customer sentiment score x cosine similarity = preference score  </a:t>
            </a:r>
            <a:endParaRPr sz="1400">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47830808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47830808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So this is how we are using the preference score. Based on threshold we will recommend properties in the first quadrant that is high positive sentiments and high similarity score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47830808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47830808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pictures from the top property that we got for each of the topic using preference score. And as you can see from the pictures, we do get a close match with the topic the customer is looking out for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46a498f6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46a498f6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Expectations vs. reality</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What do people talk about the most in their reviews</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Update descriptions for a higher match/page rank based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Recommend homes based on</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“Preference Score”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46a498f6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46a498f6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46a498f6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46a498f6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47830808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47830808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478308084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478308084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478308084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47830808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208aa6d99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08aa6d9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RENTERS: WHAT’S MOST IMPORTANT → LIST OF PROPERTY WITH HIGHEST COSINE SIMILARITY</a:t>
            </a:r>
            <a:endParaRPr/>
          </a:p>
          <a:p>
            <a:pPr indent="-317500" lvl="0" marL="457200" rtl="0" algn="l">
              <a:spcBef>
                <a:spcPts val="0"/>
              </a:spcBef>
              <a:spcAft>
                <a:spcPts val="0"/>
              </a:spcAft>
              <a:buSzPts val="1400"/>
              <a:buChar char="●"/>
            </a:pPr>
            <a:r>
              <a:rPr lang="en"/>
              <a:t>HOME OWNERS: COSINE MISMATCH → UPDATE DESCRIPTION (PAGE RANK)</a:t>
            </a:r>
            <a:endParaRPr/>
          </a:p>
          <a:p>
            <a:pPr indent="0" lvl="0" marL="0" rtl="0" algn="l">
              <a:spcBef>
                <a:spcPts val="0"/>
              </a:spcBef>
              <a:spcAft>
                <a:spcPts val="0"/>
              </a:spcAft>
              <a:buNone/>
            </a:pPr>
            <a:r>
              <a:t/>
            </a:r>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Topic modeling </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Cosine similarity </a:t>
            </a:r>
            <a:endParaRPr sz="1400">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Sentiment analysis</a:t>
            </a:r>
            <a:endParaRPr sz="1400">
              <a:solidFill>
                <a:schemeClr val="dk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47830808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47830808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46a498f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46a498f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47830808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47830808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46a498f67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46a498f6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46a498f6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46a498f6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High alpha (topic density), low beta (word density) </a:t>
            </a:r>
            <a:endParaRPr sz="1400">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Home size, surroundings, </a:t>
            </a:r>
            <a:r>
              <a:rPr lang="en" sz="1400">
                <a:solidFill>
                  <a:schemeClr val="dk1"/>
                </a:solidFill>
                <a:latin typeface="Roboto"/>
                <a:ea typeface="Roboto"/>
                <a:cs typeface="Roboto"/>
                <a:sym typeface="Roboto"/>
              </a:rPr>
              <a:t>amenities</a:t>
            </a:r>
            <a:r>
              <a:rPr lang="en" sz="1400">
                <a:solidFill>
                  <a:schemeClr val="dk1"/>
                </a:solidFill>
                <a:latin typeface="Roboto"/>
                <a:ea typeface="Roboto"/>
                <a:cs typeface="Roboto"/>
                <a:sym typeface="Roboto"/>
              </a:rPr>
              <a:t>, location </a:t>
            </a:r>
            <a:endParaRPr sz="1400">
              <a:solidFill>
                <a:schemeClr val="dk1"/>
              </a:solidFill>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47830808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47830808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topic which has highest probability for each property</a:t>
            </a:r>
            <a:endParaRPr/>
          </a:p>
          <a:p>
            <a:pPr indent="0" lvl="0" marL="0" rtl="0" algn="l">
              <a:spcBef>
                <a:spcPts val="0"/>
              </a:spcBef>
              <a:spcAft>
                <a:spcPts val="0"/>
              </a:spcAft>
              <a:buNone/>
            </a:pPr>
            <a:r>
              <a:rPr lang="en"/>
              <a:t>-Took topic with maximum probability for LDA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46a498f67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46a498f67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47830808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47830808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Cosine similarity of topic to descriptions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Roboto"/>
              <a:buNone/>
              <a:defRPr sz="52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1600"/>
              </a:spcBef>
              <a:spcAft>
                <a:spcPts val="0"/>
              </a:spcAft>
              <a:buSzPts val="1400"/>
              <a:buFont typeface="Roboto"/>
              <a:buChar char="○"/>
              <a:defRPr>
                <a:latin typeface="Roboto"/>
                <a:ea typeface="Roboto"/>
                <a:cs typeface="Roboto"/>
                <a:sym typeface="Roboto"/>
              </a:defRPr>
            </a:lvl2pPr>
            <a:lvl3pPr indent="-317500" lvl="2" marL="1371600">
              <a:spcBef>
                <a:spcPts val="1600"/>
              </a:spcBef>
              <a:spcAft>
                <a:spcPts val="0"/>
              </a:spcAft>
              <a:buSzPts val="1400"/>
              <a:buFont typeface="Roboto"/>
              <a:buChar char="■"/>
              <a:defRPr>
                <a:latin typeface="Roboto"/>
                <a:ea typeface="Roboto"/>
                <a:cs typeface="Roboto"/>
                <a:sym typeface="Roboto"/>
              </a:defRPr>
            </a:lvl3pPr>
            <a:lvl4pPr indent="-317500" lvl="3" marL="1828800">
              <a:spcBef>
                <a:spcPts val="1600"/>
              </a:spcBef>
              <a:spcAft>
                <a:spcPts val="0"/>
              </a:spcAft>
              <a:buSzPts val="1400"/>
              <a:buFont typeface="Roboto"/>
              <a:buChar char="●"/>
              <a:defRPr>
                <a:latin typeface="Roboto"/>
                <a:ea typeface="Roboto"/>
                <a:cs typeface="Roboto"/>
                <a:sym typeface="Roboto"/>
              </a:defRPr>
            </a:lvl4pPr>
            <a:lvl5pPr indent="-317500" lvl="4" marL="2286000">
              <a:spcBef>
                <a:spcPts val="1600"/>
              </a:spcBef>
              <a:spcAft>
                <a:spcPts val="0"/>
              </a:spcAft>
              <a:buSzPts val="1400"/>
              <a:buFont typeface="Roboto"/>
              <a:buChar char="○"/>
              <a:defRPr>
                <a:latin typeface="Roboto"/>
                <a:ea typeface="Roboto"/>
                <a:cs typeface="Roboto"/>
                <a:sym typeface="Roboto"/>
              </a:defRPr>
            </a:lvl5pPr>
            <a:lvl6pPr indent="-317500" lvl="5" marL="2743200">
              <a:spcBef>
                <a:spcPts val="1600"/>
              </a:spcBef>
              <a:spcAft>
                <a:spcPts val="0"/>
              </a:spcAft>
              <a:buSzPts val="1400"/>
              <a:buFont typeface="Roboto"/>
              <a:buChar char="■"/>
              <a:defRPr>
                <a:latin typeface="Roboto"/>
                <a:ea typeface="Roboto"/>
                <a:cs typeface="Roboto"/>
                <a:sym typeface="Roboto"/>
              </a:defRPr>
            </a:lvl6pPr>
            <a:lvl7pPr indent="-317500" lvl="6" marL="3200400">
              <a:spcBef>
                <a:spcPts val="1600"/>
              </a:spcBef>
              <a:spcAft>
                <a:spcPts val="0"/>
              </a:spcAft>
              <a:buSzPts val="1400"/>
              <a:buFont typeface="Roboto"/>
              <a:buChar char="●"/>
              <a:defRPr>
                <a:latin typeface="Roboto"/>
                <a:ea typeface="Roboto"/>
                <a:cs typeface="Roboto"/>
                <a:sym typeface="Roboto"/>
              </a:defRPr>
            </a:lvl7pPr>
            <a:lvl8pPr indent="-317500" lvl="7" marL="3657600">
              <a:spcBef>
                <a:spcPts val="1600"/>
              </a:spcBef>
              <a:spcAft>
                <a:spcPts val="0"/>
              </a:spcAft>
              <a:buSzPts val="1400"/>
              <a:buFont typeface="Roboto"/>
              <a:buChar char="○"/>
              <a:defRPr>
                <a:latin typeface="Roboto"/>
                <a:ea typeface="Roboto"/>
                <a:cs typeface="Roboto"/>
                <a:sym typeface="Roboto"/>
              </a:defRPr>
            </a:lvl8pPr>
            <a:lvl9pPr indent="-317500" lvl="8" marL="4114800">
              <a:spcBef>
                <a:spcPts val="1600"/>
              </a:spcBef>
              <a:spcAft>
                <a:spcPts val="1600"/>
              </a:spcAft>
              <a:buSzPts val="1400"/>
              <a:buFont typeface="Roboto"/>
              <a:buChar char="■"/>
              <a:defRPr>
                <a:latin typeface="Roboto"/>
                <a:ea typeface="Roboto"/>
                <a:cs typeface="Roboto"/>
                <a:sym typeface="Roboto"/>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Font typeface="Roboto"/>
              <a:buChar char="●"/>
              <a:defRPr sz="14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Font typeface="Roboto"/>
              <a:buNone/>
              <a:defRPr sz="2400">
                <a:latin typeface="Roboto"/>
                <a:ea typeface="Roboto"/>
                <a:cs typeface="Roboto"/>
                <a:sym typeface="Roboto"/>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Font typeface="Roboto"/>
              <a:buChar char="●"/>
              <a:defRPr sz="1200">
                <a:latin typeface="Roboto"/>
                <a:ea typeface="Roboto"/>
                <a:cs typeface="Roboto"/>
                <a:sym typeface="Roboto"/>
              </a:defRPr>
            </a:lvl1pPr>
            <a:lvl2pPr indent="-304800" lvl="1" marL="914400">
              <a:spcBef>
                <a:spcPts val="1600"/>
              </a:spcBef>
              <a:spcAft>
                <a:spcPts val="0"/>
              </a:spcAft>
              <a:buSzPts val="1200"/>
              <a:buFont typeface="Roboto"/>
              <a:buChar char="○"/>
              <a:defRPr sz="1200">
                <a:latin typeface="Roboto"/>
                <a:ea typeface="Roboto"/>
                <a:cs typeface="Roboto"/>
                <a:sym typeface="Roboto"/>
              </a:defRPr>
            </a:lvl2pPr>
            <a:lvl3pPr indent="-304800" lvl="2" marL="1371600">
              <a:spcBef>
                <a:spcPts val="1600"/>
              </a:spcBef>
              <a:spcAft>
                <a:spcPts val="0"/>
              </a:spcAft>
              <a:buSzPts val="1200"/>
              <a:buFont typeface="Roboto"/>
              <a:buChar char="■"/>
              <a:defRPr sz="1200">
                <a:latin typeface="Roboto"/>
                <a:ea typeface="Roboto"/>
                <a:cs typeface="Roboto"/>
                <a:sym typeface="Roboto"/>
              </a:defRPr>
            </a:lvl3pPr>
            <a:lvl4pPr indent="-304800" lvl="3" marL="1828800">
              <a:spcBef>
                <a:spcPts val="1600"/>
              </a:spcBef>
              <a:spcAft>
                <a:spcPts val="0"/>
              </a:spcAft>
              <a:buSzPts val="1200"/>
              <a:buFont typeface="Roboto"/>
              <a:buChar char="●"/>
              <a:defRPr sz="1200">
                <a:latin typeface="Roboto"/>
                <a:ea typeface="Roboto"/>
                <a:cs typeface="Roboto"/>
                <a:sym typeface="Roboto"/>
              </a:defRPr>
            </a:lvl4pPr>
            <a:lvl5pPr indent="-304800" lvl="4" marL="2286000">
              <a:spcBef>
                <a:spcPts val="1600"/>
              </a:spcBef>
              <a:spcAft>
                <a:spcPts val="0"/>
              </a:spcAft>
              <a:buSzPts val="1200"/>
              <a:buFont typeface="Roboto"/>
              <a:buChar char="○"/>
              <a:defRPr sz="1200">
                <a:latin typeface="Roboto"/>
                <a:ea typeface="Roboto"/>
                <a:cs typeface="Roboto"/>
                <a:sym typeface="Roboto"/>
              </a:defRPr>
            </a:lvl5pPr>
            <a:lvl6pPr indent="-304800" lvl="5" marL="2743200">
              <a:spcBef>
                <a:spcPts val="1600"/>
              </a:spcBef>
              <a:spcAft>
                <a:spcPts val="0"/>
              </a:spcAft>
              <a:buSzPts val="1200"/>
              <a:buFont typeface="Roboto"/>
              <a:buChar char="■"/>
              <a:defRPr sz="1200">
                <a:latin typeface="Roboto"/>
                <a:ea typeface="Roboto"/>
                <a:cs typeface="Roboto"/>
                <a:sym typeface="Roboto"/>
              </a:defRPr>
            </a:lvl6pPr>
            <a:lvl7pPr indent="-304800" lvl="6" marL="3200400">
              <a:spcBef>
                <a:spcPts val="1600"/>
              </a:spcBef>
              <a:spcAft>
                <a:spcPts val="0"/>
              </a:spcAft>
              <a:buSzPts val="1200"/>
              <a:buFont typeface="Roboto"/>
              <a:buChar char="●"/>
              <a:defRPr sz="1200">
                <a:latin typeface="Roboto"/>
                <a:ea typeface="Roboto"/>
                <a:cs typeface="Roboto"/>
                <a:sym typeface="Roboto"/>
              </a:defRPr>
            </a:lvl7pPr>
            <a:lvl8pPr indent="-304800" lvl="7" marL="3657600">
              <a:spcBef>
                <a:spcPts val="1600"/>
              </a:spcBef>
              <a:spcAft>
                <a:spcPts val="0"/>
              </a:spcAft>
              <a:buSzPts val="1200"/>
              <a:buFont typeface="Roboto"/>
              <a:buChar char="○"/>
              <a:defRPr sz="1200">
                <a:latin typeface="Roboto"/>
                <a:ea typeface="Roboto"/>
                <a:cs typeface="Roboto"/>
                <a:sym typeface="Roboto"/>
              </a:defRPr>
            </a:lvl8pPr>
            <a:lvl9pPr indent="-304800" lvl="8" marL="4114800">
              <a:spcBef>
                <a:spcPts val="1600"/>
              </a:spcBef>
              <a:spcAft>
                <a:spcPts val="1600"/>
              </a:spcAft>
              <a:buSzPts val="1200"/>
              <a:buFont typeface="Roboto"/>
              <a:buChar char="■"/>
              <a:defRPr sz="1200">
                <a:latin typeface="Roboto"/>
                <a:ea typeface="Roboto"/>
                <a:cs typeface="Roboto"/>
                <a:sym typeface="Roboto"/>
              </a:defRPr>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9.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rgbClr val="EEEEEE">
              <a:alpha val="8500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2">
            <a:alphaModFix/>
          </a:blip>
          <a:srcRect b="32219" l="0" r="0" t="33379"/>
          <a:stretch/>
        </p:blipFill>
        <p:spPr>
          <a:xfrm>
            <a:off x="7736475" y="47625"/>
            <a:ext cx="1407526" cy="354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0" Type="http://schemas.openxmlformats.org/officeDocument/2006/relationships/hyperlink" Target="https://www.homeaway.com/vacation-rental/p169977#reviews" TargetMode="External"/><Relationship Id="rId11" Type="http://schemas.openxmlformats.org/officeDocument/2006/relationships/hyperlink" Target="https://www.homeaway.com/vacation-rental/p1229301vb#reviews" TargetMode="External"/><Relationship Id="rId10" Type="http://schemas.openxmlformats.org/officeDocument/2006/relationships/hyperlink" Target="https://www.homeaway.com/vacation-rental/p3691456#reviews" TargetMode="External"/><Relationship Id="rId13" Type="http://schemas.openxmlformats.org/officeDocument/2006/relationships/hyperlink" Target="https://www.homeaway.com/vacation-rental/p165335vb#reviews" TargetMode="External"/><Relationship Id="rId12" Type="http://schemas.openxmlformats.org/officeDocument/2006/relationships/hyperlink" Target="https://www.homeaway.com/vacation-rental/p1229301vb#reviews" TargetMode="External"/><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www.homeaway.com/vacation-rental/p1087615vb#reviews" TargetMode="External"/><Relationship Id="rId4" Type="http://schemas.openxmlformats.org/officeDocument/2006/relationships/hyperlink" Target="https://www.homeaway.com/vacation-rental/p1087615vb#reviews" TargetMode="External"/><Relationship Id="rId9" Type="http://schemas.openxmlformats.org/officeDocument/2006/relationships/hyperlink" Target="https://www.homeaway.com/vacation-rental/p3691456#reviews" TargetMode="External"/><Relationship Id="rId15" Type="http://schemas.openxmlformats.org/officeDocument/2006/relationships/hyperlink" Target="https://www.homeaway.com/vacation-rental/p3598735#reviews" TargetMode="External"/><Relationship Id="rId14" Type="http://schemas.openxmlformats.org/officeDocument/2006/relationships/hyperlink" Target="https://www.homeaway.com/vacation-rental/p165335vb#reviews" TargetMode="External"/><Relationship Id="rId17" Type="http://schemas.openxmlformats.org/officeDocument/2006/relationships/hyperlink" Target="https://www.homeaway.com/vacation-rental/p1041991vb#reviews" TargetMode="External"/><Relationship Id="rId16" Type="http://schemas.openxmlformats.org/officeDocument/2006/relationships/hyperlink" Target="https://www.homeaway.com/vacation-rental/p3598735#reviews" TargetMode="External"/><Relationship Id="rId5" Type="http://schemas.openxmlformats.org/officeDocument/2006/relationships/hyperlink" Target="https://www.homeaway.com/vacation-rental/p1146249vb#reviews" TargetMode="External"/><Relationship Id="rId19" Type="http://schemas.openxmlformats.org/officeDocument/2006/relationships/hyperlink" Target="https://www.homeaway.com/vacation-rental/p169977#reviews" TargetMode="External"/><Relationship Id="rId6" Type="http://schemas.openxmlformats.org/officeDocument/2006/relationships/hyperlink" Target="https://www.homeaway.com/vacation-rental/p1146249vb#reviews" TargetMode="External"/><Relationship Id="rId18" Type="http://schemas.openxmlformats.org/officeDocument/2006/relationships/hyperlink" Target="https://www.homeaway.com/vacation-rental/p1041991vb#reviews" TargetMode="External"/><Relationship Id="rId7" Type="http://schemas.openxmlformats.org/officeDocument/2006/relationships/hyperlink" Target="https://www.homeaway.com/vacation-rental/p3726987#reviews" TargetMode="External"/><Relationship Id="rId8" Type="http://schemas.openxmlformats.org/officeDocument/2006/relationships/hyperlink" Target="https://www.homeaway.com/vacation-rental/p3726987#reviews" TargetMode="External"/></Relationships>
</file>

<file path=ppt/slides/_rels/slide18.xml.rels><?xml version="1.0" encoding="UTF-8" standalone="yes"?><Relationships xmlns="http://schemas.openxmlformats.org/package/2006/relationships"><Relationship Id="rId20" Type="http://schemas.openxmlformats.org/officeDocument/2006/relationships/hyperlink" Target="https://www.homeaway.com/vacation-rental/p3633840#reviews" TargetMode="External"/><Relationship Id="rId11" Type="http://schemas.openxmlformats.org/officeDocument/2006/relationships/hyperlink" Target="https://www.homeaway.com/vacation-rental/p292796#reviews" TargetMode="External"/><Relationship Id="rId10" Type="http://schemas.openxmlformats.org/officeDocument/2006/relationships/hyperlink" Target="https://www.homeaway.com/vacation-rental/p321912vb#reviews" TargetMode="External"/><Relationship Id="rId13" Type="http://schemas.openxmlformats.org/officeDocument/2006/relationships/hyperlink" Target="https://www.homeaway.com/vacation-rental/p3557534#reviews" TargetMode="External"/><Relationship Id="rId12" Type="http://schemas.openxmlformats.org/officeDocument/2006/relationships/hyperlink" Target="https://www.homeaway.com/vacation-rental/p292796#reviews" TargetMode="External"/><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www.homeaway.com/vacation-rental/p293833#reviews" TargetMode="External"/><Relationship Id="rId4" Type="http://schemas.openxmlformats.org/officeDocument/2006/relationships/hyperlink" Target="https://www.homeaway.com/vacation-rental/p293833#reviews" TargetMode="External"/><Relationship Id="rId9" Type="http://schemas.openxmlformats.org/officeDocument/2006/relationships/hyperlink" Target="https://www.homeaway.com/vacation-rental/p321912vb#reviews" TargetMode="External"/><Relationship Id="rId15" Type="http://schemas.openxmlformats.org/officeDocument/2006/relationships/hyperlink" Target="https://www.homeaway.com/vacation-rental/p3734684#reviews" TargetMode="External"/><Relationship Id="rId14" Type="http://schemas.openxmlformats.org/officeDocument/2006/relationships/hyperlink" Target="https://www.homeaway.com/vacation-rental/p3557534#reviews" TargetMode="External"/><Relationship Id="rId17" Type="http://schemas.openxmlformats.org/officeDocument/2006/relationships/hyperlink" Target="https://www.homeaway.com/vacation-rental/p186314vb#reviews" TargetMode="External"/><Relationship Id="rId16" Type="http://schemas.openxmlformats.org/officeDocument/2006/relationships/hyperlink" Target="https://www.homeaway.com/vacation-rental/p3734684#reviews" TargetMode="External"/><Relationship Id="rId5" Type="http://schemas.openxmlformats.org/officeDocument/2006/relationships/hyperlink" Target="https://www.homeaway.com/vacation-rental/p3538155#reviews" TargetMode="External"/><Relationship Id="rId19" Type="http://schemas.openxmlformats.org/officeDocument/2006/relationships/hyperlink" Target="https://www.homeaway.com/vacation-rental/p3633840#reviews" TargetMode="External"/><Relationship Id="rId6" Type="http://schemas.openxmlformats.org/officeDocument/2006/relationships/hyperlink" Target="https://www.homeaway.com/vacation-rental/p3538155#reviews" TargetMode="External"/><Relationship Id="rId18" Type="http://schemas.openxmlformats.org/officeDocument/2006/relationships/hyperlink" Target="https://www.homeaway.com/vacation-rental/p186314vb#reviews" TargetMode="External"/><Relationship Id="rId7" Type="http://schemas.openxmlformats.org/officeDocument/2006/relationships/hyperlink" Target="https://www.homeaway.com/vacation-rental/p330221#reviews" TargetMode="External"/><Relationship Id="rId8" Type="http://schemas.openxmlformats.org/officeDocument/2006/relationships/hyperlink" Target="https://www.homeaway.com/vacation-rental/p330221#reviews" TargetMode="External"/></Relationships>
</file>

<file path=ppt/slides/_rels/slide19.xml.rels><?xml version="1.0" encoding="UTF-8" standalone="yes"?><Relationships xmlns="http://schemas.openxmlformats.org/package/2006/relationships"><Relationship Id="rId20" Type="http://schemas.openxmlformats.org/officeDocument/2006/relationships/hyperlink" Target="https://www.homeaway.com/vacation-rental/p3525767#reviews" TargetMode="External"/><Relationship Id="rId11" Type="http://schemas.openxmlformats.org/officeDocument/2006/relationships/hyperlink" Target="https://www.homeaway.com/vacation-rental/p272323#reviews" TargetMode="External"/><Relationship Id="rId10" Type="http://schemas.openxmlformats.org/officeDocument/2006/relationships/hyperlink" Target="https://www.homeaway.com/vacation-rental/p1105255vb#reviews" TargetMode="External"/><Relationship Id="rId13" Type="http://schemas.openxmlformats.org/officeDocument/2006/relationships/hyperlink" Target="https://www.homeaway.com/vacation-rental/p3479083#reviews" TargetMode="External"/><Relationship Id="rId12" Type="http://schemas.openxmlformats.org/officeDocument/2006/relationships/hyperlink" Target="https://www.homeaway.com/vacation-rental/p272323#reviews" TargetMode="External"/><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www.homeaway.com/vacation-rental/p3491296#reviews" TargetMode="External"/><Relationship Id="rId4" Type="http://schemas.openxmlformats.org/officeDocument/2006/relationships/hyperlink" Target="https://www.homeaway.com/vacation-rental/p3491296#reviews" TargetMode="External"/><Relationship Id="rId9" Type="http://schemas.openxmlformats.org/officeDocument/2006/relationships/hyperlink" Target="https://www.homeaway.com/vacation-rental/p1105255vb#reviews" TargetMode="External"/><Relationship Id="rId15" Type="http://schemas.openxmlformats.org/officeDocument/2006/relationships/hyperlink" Target="https://www.homeaway.com/vacation-rental/p3620287#reviews" TargetMode="External"/><Relationship Id="rId14" Type="http://schemas.openxmlformats.org/officeDocument/2006/relationships/hyperlink" Target="https://www.homeaway.com/vacation-rental/p3479083#reviews" TargetMode="External"/><Relationship Id="rId17" Type="http://schemas.openxmlformats.org/officeDocument/2006/relationships/hyperlink" Target="https://www.homeaway.com/vacation-rental/p1258754vb#reviews" TargetMode="External"/><Relationship Id="rId16" Type="http://schemas.openxmlformats.org/officeDocument/2006/relationships/hyperlink" Target="https://www.homeaway.com/vacation-rental/p3620287#reviews" TargetMode="External"/><Relationship Id="rId5" Type="http://schemas.openxmlformats.org/officeDocument/2006/relationships/hyperlink" Target="https://www.homeaway.com/vacation-rental/p370200vb#reviews" TargetMode="External"/><Relationship Id="rId19" Type="http://schemas.openxmlformats.org/officeDocument/2006/relationships/hyperlink" Target="https://www.homeaway.com/vacation-rental/p3525767#reviews" TargetMode="External"/><Relationship Id="rId6" Type="http://schemas.openxmlformats.org/officeDocument/2006/relationships/hyperlink" Target="https://www.homeaway.com/vacation-rental/p370200vb#reviews" TargetMode="External"/><Relationship Id="rId18" Type="http://schemas.openxmlformats.org/officeDocument/2006/relationships/hyperlink" Target="https://www.homeaway.com/vacation-rental/p1258754vb#reviews" TargetMode="External"/><Relationship Id="rId7" Type="http://schemas.openxmlformats.org/officeDocument/2006/relationships/hyperlink" Target="https://www.homeaway.com/vacation-rental/p375283#reviews" TargetMode="External"/><Relationship Id="rId8" Type="http://schemas.openxmlformats.org/officeDocument/2006/relationships/hyperlink" Target="https://www.homeaway.com/vacation-rental/p375283#revi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0" Type="http://schemas.openxmlformats.org/officeDocument/2006/relationships/hyperlink" Target="https://www.homeaway.com/vacation-rental/p1258756vb#reviews" TargetMode="External"/><Relationship Id="rId11" Type="http://schemas.openxmlformats.org/officeDocument/2006/relationships/hyperlink" Target="https://www.homeaway.com/vacation-rental/p1308945vb#reviews" TargetMode="External"/><Relationship Id="rId10" Type="http://schemas.openxmlformats.org/officeDocument/2006/relationships/hyperlink" Target="https://www.homeaway.com/vacation-rental/p282773#reviews" TargetMode="External"/><Relationship Id="rId13" Type="http://schemas.openxmlformats.org/officeDocument/2006/relationships/hyperlink" Target="https://www.homeaway.com/vacation-rental/p223235vb#reviews" TargetMode="External"/><Relationship Id="rId12" Type="http://schemas.openxmlformats.org/officeDocument/2006/relationships/hyperlink" Target="https://www.homeaway.com/vacation-rental/p1308945vb#reviews" TargetMode="External"/><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hyperlink" Target="https://www.homeaway.com/vacation-rental/p324951vb#reviews" TargetMode="External"/><Relationship Id="rId4" Type="http://schemas.openxmlformats.org/officeDocument/2006/relationships/hyperlink" Target="https://www.homeaway.com/vacation-rental/p324951vb#reviews" TargetMode="External"/><Relationship Id="rId9" Type="http://schemas.openxmlformats.org/officeDocument/2006/relationships/hyperlink" Target="https://www.homeaway.com/vacation-rental/p282773#reviews" TargetMode="External"/><Relationship Id="rId15" Type="http://schemas.openxmlformats.org/officeDocument/2006/relationships/hyperlink" Target="https://www.homeaway.com/vacation-rental/p3607280#reviews" TargetMode="External"/><Relationship Id="rId14" Type="http://schemas.openxmlformats.org/officeDocument/2006/relationships/hyperlink" Target="https://www.homeaway.com/vacation-rental/p223235vb#reviews" TargetMode="External"/><Relationship Id="rId17" Type="http://schemas.openxmlformats.org/officeDocument/2006/relationships/hyperlink" Target="https://www.homeaway.com/vacation-rental/p3480367#reviews" TargetMode="External"/><Relationship Id="rId16" Type="http://schemas.openxmlformats.org/officeDocument/2006/relationships/hyperlink" Target="https://www.homeaway.com/vacation-rental/p3607280#reviews" TargetMode="External"/><Relationship Id="rId5" Type="http://schemas.openxmlformats.org/officeDocument/2006/relationships/hyperlink" Target="https://www.homeaway.com/vacation-rental/p344148#reviews" TargetMode="External"/><Relationship Id="rId19" Type="http://schemas.openxmlformats.org/officeDocument/2006/relationships/hyperlink" Target="https://www.homeaway.com/vacation-rental/p1258756vb#reviews" TargetMode="External"/><Relationship Id="rId6" Type="http://schemas.openxmlformats.org/officeDocument/2006/relationships/hyperlink" Target="https://www.homeaway.com/vacation-rental/p344148#reviews" TargetMode="External"/><Relationship Id="rId18" Type="http://schemas.openxmlformats.org/officeDocument/2006/relationships/hyperlink" Target="https://www.homeaway.com/vacation-rental/p3480367#reviews" TargetMode="External"/><Relationship Id="rId7" Type="http://schemas.openxmlformats.org/officeDocument/2006/relationships/hyperlink" Target="https://www.homeaway.com/vacation-rental/p1099816vb#reviews" TargetMode="External"/><Relationship Id="rId8" Type="http://schemas.openxmlformats.org/officeDocument/2006/relationships/hyperlink" Target="https://www.homeaway.com/vacation-rental/p1099816vb#review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4">
            <a:alphaModFix/>
          </a:blip>
          <a:srcRect b="0" l="0" r="0" t="9999"/>
          <a:stretch/>
        </p:blipFill>
        <p:spPr>
          <a:xfrm>
            <a:off x="0" y="-1"/>
            <a:ext cx="9144005" cy="5143503"/>
          </a:xfrm>
          <a:prstGeom prst="rect">
            <a:avLst/>
          </a:prstGeom>
          <a:noFill/>
          <a:ln>
            <a:noFill/>
          </a:ln>
        </p:spPr>
      </p:pic>
      <p:sp>
        <p:nvSpPr>
          <p:cNvPr id="56" name="Google Shape;56;p13"/>
          <p:cNvSpPr/>
          <p:nvPr/>
        </p:nvSpPr>
        <p:spPr>
          <a:xfrm>
            <a:off x="-8625" y="-8700"/>
            <a:ext cx="9152700" cy="5160900"/>
          </a:xfrm>
          <a:prstGeom prst="rect">
            <a:avLst/>
          </a:prstGeom>
          <a:solidFill>
            <a:srgbClr val="EEEEEE">
              <a:alpha val="58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275" y="1340025"/>
            <a:ext cx="9144000" cy="2601900"/>
          </a:xfrm>
          <a:prstGeom prst="rect">
            <a:avLst/>
          </a:prstGeom>
          <a:solidFill>
            <a:srgbClr val="0F6DB7">
              <a:alpha val="8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type="ctrTitle"/>
          </p:nvPr>
        </p:nvSpPr>
        <p:spPr>
          <a:xfrm>
            <a:off x="986325" y="1420075"/>
            <a:ext cx="7162800" cy="18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FFFFFF"/>
                </a:solidFill>
              </a:rPr>
              <a:t>Finding your {HomeAway} from home</a:t>
            </a:r>
            <a:endParaRPr sz="5000">
              <a:solidFill>
                <a:srgbClr val="FFFFFF"/>
              </a:solidFill>
            </a:endParaRPr>
          </a:p>
        </p:txBody>
      </p:sp>
      <p:sp>
        <p:nvSpPr>
          <p:cNvPr id="59" name="Google Shape;59;p13"/>
          <p:cNvSpPr txBox="1"/>
          <p:nvPr>
            <p:ph idx="1" type="subTitle"/>
          </p:nvPr>
        </p:nvSpPr>
        <p:spPr>
          <a:xfrm>
            <a:off x="0" y="3359150"/>
            <a:ext cx="9144000" cy="4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rgbClr val="FFFFFF"/>
                </a:solidFill>
              </a:rPr>
              <a:t>Atindra Bandi | Amy Dang | Teeru Gupta | Hope Knopf | Jihyun Lee </a:t>
            </a:r>
            <a:endParaRPr i="1" sz="1200">
              <a:solidFill>
                <a:srgbClr val="FFFFFF"/>
              </a:solidFill>
            </a:endParaRPr>
          </a:p>
        </p:txBody>
      </p:sp>
      <p:pic>
        <p:nvPicPr>
          <p:cNvPr id="60" name="Google Shape;60;p13"/>
          <p:cNvPicPr preferRelativeResize="0"/>
          <p:nvPr/>
        </p:nvPicPr>
        <p:blipFill rotWithShape="1">
          <a:blip r:embed="rId5">
            <a:alphaModFix/>
          </a:blip>
          <a:srcRect b="31171" l="0" r="0" t="28643"/>
          <a:stretch/>
        </p:blipFill>
        <p:spPr>
          <a:xfrm>
            <a:off x="2920650" y="133350"/>
            <a:ext cx="3302701" cy="971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INSERT COOL PICTURE</a:t>
            </a:r>
            <a:endParaRPr/>
          </a:p>
        </p:txBody>
      </p:sp>
      <p:sp>
        <p:nvSpPr>
          <p:cNvPr id="167" name="Google Shape;167;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400"/>
              <a:t>How can we improve property recommendations based on customer sentiments?</a:t>
            </a:r>
            <a:endParaRPr i="1" sz="2400"/>
          </a:p>
        </p:txBody>
      </p:sp>
      <p:pic>
        <p:nvPicPr>
          <p:cNvPr id="168" name="Google Shape;168;p22"/>
          <p:cNvPicPr preferRelativeResize="0"/>
          <p:nvPr/>
        </p:nvPicPr>
        <p:blipFill rotWithShape="1">
          <a:blip r:embed="rId3">
            <a:alphaModFix/>
          </a:blip>
          <a:srcRect b="0" l="0" r="0" t="9877"/>
          <a:stretch/>
        </p:blipFill>
        <p:spPr>
          <a:xfrm>
            <a:off x="0" y="0"/>
            <a:ext cx="4567075" cy="5143500"/>
          </a:xfrm>
          <a:prstGeom prst="rect">
            <a:avLst/>
          </a:prstGeom>
          <a:noFill/>
          <a:ln>
            <a:noFill/>
          </a:ln>
        </p:spPr>
      </p:pic>
      <p:pic>
        <p:nvPicPr>
          <p:cNvPr id="169" name="Google Shape;169;p22"/>
          <p:cNvPicPr preferRelativeResize="0"/>
          <p:nvPr/>
        </p:nvPicPr>
        <p:blipFill rotWithShape="1">
          <a:blip r:embed="rId4">
            <a:alphaModFix/>
          </a:blip>
          <a:srcRect b="34617" l="0" r="0" t="32743"/>
          <a:stretch/>
        </p:blipFill>
        <p:spPr>
          <a:xfrm>
            <a:off x="7622175" y="44725"/>
            <a:ext cx="1521826" cy="363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Analysis of Topics</a:t>
            </a:r>
            <a:endParaRPr/>
          </a:p>
        </p:txBody>
      </p:sp>
      <p:sp>
        <p:nvSpPr>
          <p:cNvPr id="175" name="Google Shape;175;p23"/>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176" name="Google Shape;176;p23"/>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177" name="Google Shape;177;p23"/>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178" name="Google Shape;178;p23"/>
          <p:cNvSpPr/>
          <p:nvPr/>
        </p:nvSpPr>
        <p:spPr>
          <a:xfrm>
            <a:off x="5353208"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CUSTOMER SENTIMENTS</a:t>
            </a:r>
            <a:endParaRPr sz="800">
              <a:solidFill>
                <a:srgbClr val="FFFFFF"/>
              </a:solidFill>
              <a:latin typeface="Roboto"/>
              <a:ea typeface="Roboto"/>
              <a:cs typeface="Roboto"/>
              <a:sym typeface="Roboto"/>
            </a:endParaRPr>
          </a:p>
        </p:txBody>
      </p:sp>
      <p:sp>
        <p:nvSpPr>
          <p:cNvPr id="179" name="Google Shape;179;p23"/>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sp>
        <p:nvSpPr>
          <p:cNvPr id="180" name="Google Shape;180;p23"/>
          <p:cNvSpPr/>
          <p:nvPr/>
        </p:nvSpPr>
        <p:spPr>
          <a:xfrm>
            <a:off x="2776500" y="1131100"/>
            <a:ext cx="3591000" cy="496500"/>
          </a:xfrm>
          <a:prstGeom prst="roundRect">
            <a:avLst>
              <a:gd fmla="val 16667" name="adj"/>
            </a:avLst>
          </a:prstGeom>
          <a:solidFill>
            <a:srgbClr val="0F6DB7">
              <a:alpha val="76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Roboto"/>
                <a:ea typeface="Roboto"/>
                <a:cs typeface="Roboto"/>
                <a:sym typeface="Roboto"/>
              </a:rPr>
              <a:t>Recommendation per topic</a:t>
            </a:r>
            <a:endParaRPr i="1" sz="1800">
              <a:solidFill>
                <a:srgbClr val="FFFFFF"/>
              </a:solidFill>
              <a:latin typeface="Roboto"/>
              <a:ea typeface="Roboto"/>
              <a:cs typeface="Roboto"/>
              <a:sym typeface="Roboto"/>
            </a:endParaRPr>
          </a:p>
        </p:txBody>
      </p:sp>
      <p:sp>
        <p:nvSpPr>
          <p:cNvPr id="181" name="Google Shape;181;p23"/>
          <p:cNvSpPr/>
          <p:nvPr/>
        </p:nvSpPr>
        <p:spPr>
          <a:xfrm>
            <a:off x="6531950" y="1993775"/>
            <a:ext cx="1998600" cy="728700"/>
          </a:xfrm>
          <a:prstGeom prst="roundRect">
            <a:avLst>
              <a:gd fmla="val 16667" name="adj"/>
            </a:avLst>
          </a:prstGeom>
          <a:solidFill>
            <a:srgbClr val="0F6DB7">
              <a:alpha val="76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 name="Google Shape;182;p23"/>
          <p:cNvSpPr/>
          <p:nvPr/>
        </p:nvSpPr>
        <p:spPr>
          <a:xfrm>
            <a:off x="3350150" y="1993775"/>
            <a:ext cx="1998600" cy="728700"/>
          </a:xfrm>
          <a:prstGeom prst="roundRect">
            <a:avLst>
              <a:gd fmla="val 16667" name="adj"/>
            </a:avLst>
          </a:prstGeom>
          <a:solidFill>
            <a:srgbClr val="0F6DB7">
              <a:alpha val="76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 name="Google Shape;183;p23"/>
          <p:cNvSpPr/>
          <p:nvPr/>
        </p:nvSpPr>
        <p:spPr>
          <a:xfrm>
            <a:off x="490400" y="1993775"/>
            <a:ext cx="1998600" cy="728700"/>
          </a:xfrm>
          <a:prstGeom prst="roundRect">
            <a:avLst>
              <a:gd fmla="val 16667" name="adj"/>
            </a:avLst>
          </a:prstGeom>
          <a:solidFill>
            <a:srgbClr val="0F6DB7">
              <a:alpha val="76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 name="Google Shape;184;p23"/>
          <p:cNvSpPr/>
          <p:nvPr/>
        </p:nvSpPr>
        <p:spPr>
          <a:xfrm>
            <a:off x="2754650" y="2109875"/>
            <a:ext cx="410700" cy="4965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 name="Google Shape;185;p23"/>
          <p:cNvSpPr/>
          <p:nvPr/>
        </p:nvSpPr>
        <p:spPr>
          <a:xfrm>
            <a:off x="5693750" y="2183825"/>
            <a:ext cx="493200" cy="3486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6" name="Google Shape;186;p23"/>
          <p:cNvSpPr txBox="1"/>
          <p:nvPr/>
        </p:nvSpPr>
        <p:spPr>
          <a:xfrm>
            <a:off x="390050" y="1993775"/>
            <a:ext cx="2199300" cy="7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Customer Sentiment Score </a:t>
            </a:r>
            <a:endParaRPr sz="1800">
              <a:solidFill>
                <a:srgbClr val="FFFFFF"/>
              </a:solidFill>
              <a:latin typeface="Roboto"/>
              <a:ea typeface="Roboto"/>
              <a:cs typeface="Roboto"/>
              <a:sym typeface="Roboto"/>
            </a:endParaRPr>
          </a:p>
        </p:txBody>
      </p:sp>
      <p:sp>
        <p:nvSpPr>
          <p:cNvPr id="187" name="Google Shape;187;p23"/>
          <p:cNvSpPr txBox="1"/>
          <p:nvPr/>
        </p:nvSpPr>
        <p:spPr>
          <a:xfrm>
            <a:off x="6431600" y="2109875"/>
            <a:ext cx="21993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Preference </a:t>
            </a:r>
            <a:r>
              <a:rPr b="1" lang="en" sz="1800">
                <a:solidFill>
                  <a:srgbClr val="FFFFFF"/>
                </a:solidFill>
                <a:latin typeface="Roboto"/>
                <a:ea typeface="Roboto"/>
                <a:cs typeface="Roboto"/>
                <a:sym typeface="Roboto"/>
              </a:rPr>
              <a:t>Score </a:t>
            </a:r>
            <a:endParaRPr b="1" sz="1800">
              <a:solidFill>
                <a:srgbClr val="FFFFFF"/>
              </a:solidFill>
              <a:latin typeface="Roboto"/>
              <a:ea typeface="Roboto"/>
              <a:cs typeface="Roboto"/>
              <a:sym typeface="Roboto"/>
            </a:endParaRPr>
          </a:p>
        </p:txBody>
      </p:sp>
      <p:sp>
        <p:nvSpPr>
          <p:cNvPr id="188" name="Google Shape;188;p23"/>
          <p:cNvSpPr txBox="1"/>
          <p:nvPr/>
        </p:nvSpPr>
        <p:spPr>
          <a:xfrm>
            <a:off x="3249800" y="1993775"/>
            <a:ext cx="2199300" cy="7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Cosine </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Similarity</a:t>
            </a:r>
            <a:endParaRPr sz="1800">
              <a:solidFill>
                <a:srgbClr val="FFFFFF"/>
              </a:solidFill>
              <a:latin typeface="Roboto"/>
              <a:ea typeface="Roboto"/>
              <a:cs typeface="Roboto"/>
              <a:sym typeface="Roboto"/>
            </a:endParaRPr>
          </a:p>
        </p:txBody>
      </p:sp>
      <p:sp>
        <p:nvSpPr>
          <p:cNvPr id="189" name="Google Shape;189;p23"/>
          <p:cNvSpPr/>
          <p:nvPr/>
        </p:nvSpPr>
        <p:spPr>
          <a:xfrm rot="-6102696">
            <a:off x="3510310" y="3631732"/>
            <a:ext cx="1409953" cy="233402"/>
          </a:xfrm>
          <a:prstGeom prst="rightArrow">
            <a:avLst>
              <a:gd fmla="val 50000" name="adj1"/>
              <a:gd fmla="val 50000" name="adj2"/>
            </a:avLst>
          </a:prstGeom>
          <a:solidFill>
            <a:srgbClr val="2D6EB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flipH="1" rot="6125226">
            <a:off x="3774538" y="3631898"/>
            <a:ext cx="1409754" cy="233060"/>
          </a:xfrm>
          <a:prstGeom prst="rightArrow">
            <a:avLst>
              <a:gd fmla="val 50000" name="adj1"/>
              <a:gd fmla="val 50000" name="adj2"/>
            </a:avLst>
          </a:prstGeom>
          <a:solidFill>
            <a:srgbClr val="FFFFFF"/>
          </a:solidFill>
          <a:ln cap="flat" cmpd="sng" w="28575">
            <a:solidFill>
              <a:srgbClr val="2D6E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3"/>
          <p:cNvPicPr preferRelativeResize="0"/>
          <p:nvPr/>
        </p:nvPicPr>
        <p:blipFill>
          <a:blip r:embed="rId3">
            <a:alphaModFix/>
          </a:blip>
          <a:stretch>
            <a:fillRect/>
          </a:stretch>
        </p:blipFill>
        <p:spPr>
          <a:xfrm>
            <a:off x="6896088" y="3156263"/>
            <a:ext cx="1270325" cy="1270325"/>
          </a:xfrm>
          <a:prstGeom prst="rect">
            <a:avLst/>
          </a:prstGeom>
          <a:noFill/>
          <a:ln>
            <a:noFill/>
          </a:ln>
        </p:spPr>
      </p:pic>
      <p:pic>
        <p:nvPicPr>
          <p:cNvPr id="192" name="Google Shape;192;p23"/>
          <p:cNvPicPr preferRelativeResize="0"/>
          <p:nvPr/>
        </p:nvPicPr>
        <p:blipFill>
          <a:blip r:embed="rId4">
            <a:alphaModFix/>
          </a:blip>
          <a:stretch>
            <a:fillRect/>
          </a:stretch>
        </p:blipFill>
        <p:spPr>
          <a:xfrm>
            <a:off x="855784" y="3156264"/>
            <a:ext cx="1267818" cy="1270325"/>
          </a:xfrm>
          <a:prstGeom prst="rect">
            <a:avLst/>
          </a:prstGeom>
          <a:noFill/>
          <a:ln>
            <a:noFill/>
          </a:ln>
        </p:spPr>
      </p:pic>
      <p:sp>
        <p:nvSpPr>
          <p:cNvPr id="193" name="Google Shape;193;p23"/>
          <p:cNvSpPr/>
          <p:nvPr/>
        </p:nvSpPr>
        <p:spPr>
          <a:xfrm rot="-3650585">
            <a:off x="4213635" y="4233622"/>
            <a:ext cx="261082" cy="269940"/>
          </a:xfrm>
          <a:prstGeom prst="ellipse">
            <a:avLst/>
          </a:prstGeom>
          <a:solidFill>
            <a:srgbClr val="2D6EB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056775" y="3926950"/>
            <a:ext cx="76800" cy="68400"/>
          </a:xfrm>
          <a:prstGeom prst="ellipse">
            <a:avLst/>
          </a:prstGeom>
          <a:solidFill>
            <a:srgbClr val="6FA8DC"/>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 based on Preference Score</a:t>
            </a:r>
            <a:endParaRPr/>
          </a:p>
        </p:txBody>
      </p:sp>
      <p:sp>
        <p:nvSpPr>
          <p:cNvPr id="200" name="Google Shape;200;p24"/>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201" name="Google Shape;201;p24"/>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202" name="Google Shape;202;p24"/>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203" name="Google Shape;203;p24"/>
          <p:cNvSpPr/>
          <p:nvPr/>
        </p:nvSpPr>
        <p:spPr>
          <a:xfrm>
            <a:off x="5353208"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CUSTOMER SENTIMENTS</a:t>
            </a:r>
            <a:endParaRPr sz="800">
              <a:solidFill>
                <a:srgbClr val="FFFFFF"/>
              </a:solidFill>
              <a:latin typeface="Roboto"/>
              <a:ea typeface="Roboto"/>
              <a:cs typeface="Roboto"/>
              <a:sym typeface="Roboto"/>
            </a:endParaRPr>
          </a:p>
        </p:txBody>
      </p:sp>
      <p:sp>
        <p:nvSpPr>
          <p:cNvPr id="204" name="Google Shape;204;p24"/>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pic>
        <p:nvPicPr>
          <p:cNvPr id="205" name="Google Shape;205;p24"/>
          <p:cNvPicPr preferRelativeResize="0"/>
          <p:nvPr/>
        </p:nvPicPr>
        <p:blipFill>
          <a:blip r:embed="rId3">
            <a:alphaModFix/>
          </a:blip>
          <a:stretch>
            <a:fillRect/>
          </a:stretch>
        </p:blipFill>
        <p:spPr>
          <a:xfrm>
            <a:off x="2088663" y="1237800"/>
            <a:ext cx="4966675" cy="319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5"/>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212" name="Google Shape;212;p25"/>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213" name="Google Shape;213;p25"/>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214" name="Google Shape;214;p25"/>
          <p:cNvSpPr/>
          <p:nvPr/>
        </p:nvSpPr>
        <p:spPr>
          <a:xfrm>
            <a:off x="5353208"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CUSTOMER SENTIMENTS</a:t>
            </a:r>
            <a:endParaRPr sz="800">
              <a:solidFill>
                <a:srgbClr val="FFFFFF"/>
              </a:solidFill>
              <a:latin typeface="Roboto"/>
              <a:ea typeface="Roboto"/>
              <a:cs typeface="Roboto"/>
              <a:sym typeface="Roboto"/>
            </a:endParaRPr>
          </a:p>
        </p:txBody>
      </p:sp>
      <p:sp>
        <p:nvSpPr>
          <p:cNvPr id="215" name="Google Shape;215;p25"/>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sp>
        <p:nvSpPr>
          <p:cNvPr id="216" name="Google Shape;216;p25"/>
          <p:cNvSpPr txBox="1"/>
          <p:nvPr/>
        </p:nvSpPr>
        <p:spPr>
          <a:xfrm>
            <a:off x="158676" y="195125"/>
            <a:ext cx="1787400" cy="381300"/>
          </a:xfrm>
          <a:prstGeom prst="rect">
            <a:avLst/>
          </a:prstGeom>
          <a:solidFill>
            <a:srgbClr val="0F6DB7">
              <a:alpha val="7654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HOME SIZE</a:t>
            </a:r>
            <a:endParaRPr b="1">
              <a:solidFill>
                <a:srgbClr val="FFFFFF"/>
              </a:solidFill>
            </a:endParaRPr>
          </a:p>
        </p:txBody>
      </p:sp>
      <p:sp>
        <p:nvSpPr>
          <p:cNvPr id="217" name="Google Shape;217;p25"/>
          <p:cNvSpPr txBox="1"/>
          <p:nvPr/>
        </p:nvSpPr>
        <p:spPr>
          <a:xfrm>
            <a:off x="4646213" y="195125"/>
            <a:ext cx="1664100" cy="381300"/>
          </a:xfrm>
          <a:prstGeom prst="rect">
            <a:avLst/>
          </a:prstGeom>
          <a:solidFill>
            <a:srgbClr val="0F6DB7">
              <a:alpha val="7654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SURROUNDINGS</a:t>
            </a:r>
            <a:endParaRPr b="1">
              <a:solidFill>
                <a:srgbClr val="FFFFFF"/>
              </a:solidFill>
            </a:endParaRPr>
          </a:p>
        </p:txBody>
      </p:sp>
      <p:sp>
        <p:nvSpPr>
          <p:cNvPr id="218" name="Google Shape;218;p25"/>
          <p:cNvSpPr txBox="1"/>
          <p:nvPr/>
        </p:nvSpPr>
        <p:spPr>
          <a:xfrm>
            <a:off x="158663" y="2448588"/>
            <a:ext cx="1664100" cy="381300"/>
          </a:xfrm>
          <a:prstGeom prst="rect">
            <a:avLst/>
          </a:prstGeom>
          <a:solidFill>
            <a:srgbClr val="0F6DB7">
              <a:alpha val="7654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AMENITIES</a:t>
            </a:r>
            <a:endParaRPr b="1">
              <a:solidFill>
                <a:srgbClr val="FFFFFF"/>
              </a:solidFill>
            </a:endParaRPr>
          </a:p>
        </p:txBody>
      </p:sp>
      <p:sp>
        <p:nvSpPr>
          <p:cNvPr id="219" name="Google Shape;219;p25"/>
          <p:cNvSpPr txBox="1"/>
          <p:nvPr/>
        </p:nvSpPr>
        <p:spPr>
          <a:xfrm>
            <a:off x="4646213" y="2448600"/>
            <a:ext cx="1664100" cy="381300"/>
          </a:xfrm>
          <a:prstGeom prst="rect">
            <a:avLst/>
          </a:prstGeom>
          <a:solidFill>
            <a:srgbClr val="0F6DB7">
              <a:alpha val="7654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LOCATION</a:t>
            </a:r>
            <a:endParaRPr b="1">
              <a:solidFill>
                <a:srgbClr val="FFFFFF"/>
              </a:solidFill>
            </a:endParaRPr>
          </a:p>
        </p:txBody>
      </p:sp>
      <p:pic>
        <p:nvPicPr>
          <p:cNvPr id="220" name="Google Shape;220;p25"/>
          <p:cNvPicPr preferRelativeResize="0"/>
          <p:nvPr/>
        </p:nvPicPr>
        <p:blipFill>
          <a:blip r:embed="rId3">
            <a:alphaModFix/>
          </a:blip>
          <a:stretch>
            <a:fillRect/>
          </a:stretch>
        </p:blipFill>
        <p:spPr>
          <a:xfrm>
            <a:off x="4646223" y="700088"/>
            <a:ext cx="2043300" cy="1532475"/>
          </a:xfrm>
          <a:prstGeom prst="rect">
            <a:avLst/>
          </a:prstGeom>
          <a:noFill/>
          <a:ln>
            <a:noFill/>
          </a:ln>
        </p:spPr>
      </p:pic>
      <p:pic>
        <p:nvPicPr>
          <p:cNvPr id="221" name="Google Shape;221;p25"/>
          <p:cNvPicPr preferRelativeResize="0"/>
          <p:nvPr/>
        </p:nvPicPr>
        <p:blipFill>
          <a:blip r:embed="rId4">
            <a:alphaModFix/>
          </a:blip>
          <a:stretch>
            <a:fillRect/>
          </a:stretch>
        </p:blipFill>
        <p:spPr>
          <a:xfrm>
            <a:off x="6461575" y="934128"/>
            <a:ext cx="2382600" cy="1402097"/>
          </a:xfrm>
          <a:prstGeom prst="rect">
            <a:avLst/>
          </a:prstGeom>
          <a:noFill/>
          <a:ln>
            <a:noFill/>
          </a:ln>
        </p:spPr>
      </p:pic>
      <p:pic>
        <p:nvPicPr>
          <p:cNvPr id="222" name="Google Shape;222;p25"/>
          <p:cNvPicPr preferRelativeResize="0"/>
          <p:nvPr/>
        </p:nvPicPr>
        <p:blipFill>
          <a:blip r:embed="rId5">
            <a:alphaModFix/>
          </a:blip>
          <a:stretch>
            <a:fillRect/>
          </a:stretch>
        </p:blipFill>
        <p:spPr>
          <a:xfrm>
            <a:off x="158675" y="2942275"/>
            <a:ext cx="2193149" cy="1644889"/>
          </a:xfrm>
          <a:prstGeom prst="rect">
            <a:avLst/>
          </a:prstGeom>
          <a:noFill/>
          <a:ln>
            <a:noFill/>
          </a:ln>
        </p:spPr>
      </p:pic>
      <p:pic>
        <p:nvPicPr>
          <p:cNvPr id="223" name="Google Shape;223;p25"/>
          <p:cNvPicPr preferRelativeResize="0"/>
          <p:nvPr/>
        </p:nvPicPr>
        <p:blipFill>
          <a:blip r:embed="rId6">
            <a:alphaModFix/>
          </a:blip>
          <a:stretch>
            <a:fillRect/>
          </a:stretch>
        </p:blipFill>
        <p:spPr>
          <a:xfrm>
            <a:off x="2091274" y="3075325"/>
            <a:ext cx="2193144" cy="1644876"/>
          </a:xfrm>
          <a:prstGeom prst="rect">
            <a:avLst/>
          </a:prstGeom>
          <a:noFill/>
          <a:ln>
            <a:noFill/>
          </a:ln>
        </p:spPr>
      </p:pic>
      <p:pic>
        <p:nvPicPr>
          <p:cNvPr id="224" name="Google Shape;224;p25"/>
          <p:cNvPicPr preferRelativeResize="0"/>
          <p:nvPr/>
        </p:nvPicPr>
        <p:blipFill>
          <a:blip r:embed="rId7">
            <a:alphaModFix/>
          </a:blip>
          <a:stretch>
            <a:fillRect/>
          </a:stretch>
        </p:blipFill>
        <p:spPr>
          <a:xfrm>
            <a:off x="4674897" y="2942286"/>
            <a:ext cx="1985948" cy="1489475"/>
          </a:xfrm>
          <a:prstGeom prst="rect">
            <a:avLst/>
          </a:prstGeom>
          <a:noFill/>
          <a:ln>
            <a:noFill/>
          </a:ln>
        </p:spPr>
      </p:pic>
      <p:pic>
        <p:nvPicPr>
          <p:cNvPr id="225" name="Google Shape;225;p25"/>
          <p:cNvPicPr preferRelativeResize="0"/>
          <p:nvPr/>
        </p:nvPicPr>
        <p:blipFill>
          <a:blip r:embed="rId8">
            <a:alphaModFix/>
          </a:blip>
          <a:stretch>
            <a:fillRect/>
          </a:stretch>
        </p:blipFill>
        <p:spPr>
          <a:xfrm>
            <a:off x="6461579" y="3063425"/>
            <a:ext cx="2382599" cy="1668671"/>
          </a:xfrm>
          <a:prstGeom prst="rect">
            <a:avLst/>
          </a:prstGeom>
          <a:noFill/>
          <a:ln>
            <a:noFill/>
          </a:ln>
        </p:spPr>
      </p:pic>
      <p:pic>
        <p:nvPicPr>
          <p:cNvPr id="226" name="Google Shape;226;p25"/>
          <p:cNvPicPr preferRelativeResize="0"/>
          <p:nvPr/>
        </p:nvPicPr>
        <p:blipFill rotWithShape="1">
          <a:blip r:embed="rId9">
            <a:alphaModFix/>
          </a:blip>
          <a:srcRect b="0" l="0" r="0" t="8508"/>
          <a:stretch/>
        </p:blipFill>
        <p:spPr>
          <a:xfrm>
            <a:off x="158675" y="700100"/>
            <a:ext cx="2193149" cy="1504944"/>
          </a:xfrm>
          <a:prstGeom prst="rect">
            <a:avLst/>
          </a:prstGeom>
          <a:noFill/>
          <a:ln>
            <a:noFill/>
          </a:ln>
        </p:spPr>
      </p:pic>
      <p:pic>
        <p:nvPicPr>
          <p:cNvPr id="227" name="Google Shape;227;p25"/>
          <p:cNvPicPr preferRelativeResize="0"/>
          <p:nvPr/>
        </p:nvPicPr>
        <p:blipFill>
          <a:blip r:embed="rId10">
            <a:alphaModFix/>
          </a:blip>
          <a:stretch>
            <a:fillRect/>
          </a:stretch>
        </p:blipFill>
        <p:spPr>
          <a:xfrm>
            <a:off x="1822775" y="846738"/>
            <a:ext cx="2461650" cy="1489500"/>
          </a:xfrm>
          <a:prstGeom prst="rect">
            <a:avLst/>
          </a:prstGeom>
          <a:noFill/>
          <a:ln>
            <a:noFill/>
          </a:ln>
        </p:spPr>
      </p:pic>
      <p:pic>
        <p:nvPicPr>
          <p:cNvPr id="228" name="Google Shape;228;p25"/>
          <p:cNvPicPr preferRelativeResize="0"/>
          <p:nvPr/>
        </p:nvPicPr>
        <p:blipFill rotWithShape="1">
          <a:blip r:embed="rId11">
            <a:alphaModFix/>
          </a:blip>
          <a:srcRect b="34617" l="0" r="0" t="32743"/>
          <a:stretch/>
        </p:blipFill>
        <p:spPr>
          <a:xfrm>
            <a:off x="7622175" y="44725"/>
            <a:ext cx="1521826" cy="36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234" name="Google Shape;234;p26"/>
          <p:cNvSpPr txBox="1"/>
          <p:nvPr>
            <p:ph idx="2" type="body"/>
          </p:nvPr>
        </p:nvSpPr>
        <p:spPr>
          <a:xfrm>
            <a:off x="6261950" y="3543073"/>
            <a:ext cx="2669400" cy="5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Recommend homes based on</a:t>
            </a:r>
            <a:br>
              <a:rPr i="1" lang="en"/>
            </a:br>
            <a:r>
              <a:rPr i="1" lang="en"/>
              <a:t>“Preference Score”</a:t>
            </a:r>
            <a:endParaRPr i="1"/>
          </a:p>
          <a:p>
            <a:pPr indent="0" lvl="0" marL="0" rtl="0" algn="l">
              <a:spcBef>
                <a:spcPts val="1600"/>
              </a:spcBef>
              <a:spcAft>
                <a:spcPts val="1600"/>
              </a:spcAft>
              <a:buNone/>
            </a:pPr>
            <a:r>
              <a:t/>
            </a:r>
            <a:endParaRPr/>
          </a:p>
        </p:txBody>
      </p:sp>
      <p:sp>
        <p:nvSpPr>
          <p:cNvPr id="235" name="Google Shape;235;p26"/>
          <p:cNvSpPr/>
          <p:nvPr/>
        </p:nvSpPr>
        <p:spPr>
          <a:xfrm>
            <a:off x="299825" y="49334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236" name="Google Shape;236;p26"/>
          <p:cNvSpPr/>
          <p:nvPr/>
        </p:nvSpPr>
        <p:spPr>
          <a:xfrm>
            <a:off x="1963844" y="49334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237" name="Google Shape;237;p26"/>
          <p:cNvSpPr/>
          <p:nvPr/>
        </p:nvSpPr>
        <p:spPr>
          <a:xfrm>
            <a:off x="3661613" y="49334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238" name="Google Shape;238;p26"/>
          <p:cNvSpPr/>
          <p:nvPr/>
        </p:nvSpPr>
        <p:spPr>
          <a:xfrm>
            <a:off x="5353208" y="49334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239" name="Google Shape;239;p26"/>
          <p:cNvSpPr/>
          <p:nvPr/>
        </p:nvSpPr>
        <p:spPr>
          <a:xfrm>
            <a:off x="7056776" y="4933450"/>
            <a:ext cx="17874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RECOMMENDATIONS</a:t>
            </a:r>
            <a:endParaRPr sz="800">
              <a:solidFill>
                <a:srgbClr val="FFFFFF"/>
              </a:solidFill>
              <a:latin typeface="Roboto"/>
              <a:ea typeface="Roboto"/>
              <a:cs typeface="Roboto"/>
              <a:sym typeface="Roboto"/>
            </a:endParaRPr>
          </a:p>
        </p:txBody>
      </p:sp>
      <p:pic>
        <p:nvPicPr>
          <p:cNvPr id="240" name="Google Shape;240;p26"/>
          <p:cNvPicPr preferRelativeResize="0"/>
          <p:nvPr/>
        </p:nvPicPr>
        <p:blipFill>
          <a:blip r:embed="rId3">
            <a:alphaModFix/>
          </a:blip>
          <a:stretch>
            <a:fillRect/>
          </a:stretch>
        </p:blipFill>
        <p:spPr>
          <a:xfrm>
            <a:off x="6795900" y="1771037"/>
            <a:ext cx="1601500" cy="1601467"/>
          </a:xfrm>
          <a:prstGeom prst="rect">
            <a:avLst/>
          </a:prstGeom>
          <a:noFill/>
          <a:ln>
            <a:noFill/>
          </a:ln>
        </p:spPr>
      </p:pic>
      <p:pic>
        <p:nvPicPr>
          <p:cNvPr id="241" name="Google Shape;241;p26"/>
          <p:cNvPicPr preferRelativeResize="0"/>
          <p:nvPr/>
        </p:nvPicPr>
        <p:blipFill>
          <a:blip r:embed="rId4">
            <a:alphaModFix/>
          </a:blip>
          <a:stretch>
            <a:fillRect/>
          </a:stretch>
        </p:blipFill>
        <p:spPr>
          <a:xfrm>
            <a:off x="746604" y="1770996"/>
            <a:ext cx="1601500" cy="1601500"/>
          </a:xfrm>
          <a:prstGeom prst="rect">
            <a:avLst/>
          </a:prstGeom>
          <a:noFill/>
          <a:ln>
            <a:noFill/>
          </a:ln>
        </p:spPr>
      </p:pic>
      <p:pic>
        <p:nvPicPr>
          <p:cNvPr id="242" name="Google Shape;242;p26"/>
          <p:cNvPicPr preferRelativeResize="0"/>
          <p:nvPr/>
        </p:nvPicPr>
        <p:blipFill>
          <a:blip r:embed="rId5">
            <a:alphaModFix/>
          </a:blip>
          <a:stretch>
            <a:fillRect/>
          </a:stretch>
        </p:blipFill>
        <p:spPr>
          <a:xfrm>
            <a:off x="3771251" y="1771000"/>
            <a:ext cx="1601500" cy="1601500"/>
          </a:xfrm>
          <a:prstGeom prst="rect">
            <a:avLst/>
          </a:prstGeom>
          <a:noFill/>
          <a:ln>
            <a:noFill/>
          </a:ln>
        </p:spPr>
      </p:pic>
      <p:sp>
        <p:nvSpPr>
          <p:cNvPr id="243" name="Google Shape;243;p26"/>
          <p:cNvSpPr txBox="1"/>
          <p:nvPr>
            <p:ph idx="2" type="body"/>
          </p:nvPr>
        </p:nvSpPr>
        <p:spPr>
          <a:xfrm>
            <a:off x="3237300" y="3599025"/>
            <a:ext cx="26694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Update descriptions</a:t>
            </a:r>
            <a:endParaRPr i="1"/>
          </a:p>
          <a:p>
            <a:pPr indent="0" lvl="0" marL="0" rtl="0" algn="l">
              <a:spcBef>
                <a:spcPts val="1600"/>
              </a:spcBef>
              <a:spcAft>
                <a:spcPts val="1600"/>
              </a:spcAft>
              <a:buNone/>
            </a:pPr>
            <a:r>
              <a:t/>
            </a:r>
            <a:endParaRPr/>
          </a:p>
        </p:txBody>
      </p:sp>
      <p:sp>
        <p:nvSpPr>
          <p:cNvPr id="244" name="Google Shape;244;p26"/>
          <p:cNvSpPr txBox="1"/>
          <p:nvPr>
            <p:ph idx="2" type="body"/>
          </p:nvPr>
        </p:nvSpPr>
        <p:spPr>
          <a:xfrm>
            <a:off x="212638" y="3543063"/>
            <a:ext cx="2669400" cy="4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Align ‘Expectations Vs. Reality’</a:t>
            </a:r>
            <a:endParaRPr i="1"/>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0" y="1443000"/>
            <a:ext cx="9144000" cy="22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Thank you!</a:t>
            </a:r>
            <a:endParaRPr sz="7200"/>
          </a:p>
          <a:p>
            <a:pPr indent="0" lvl="0" marL="0" rtl="0" algn="ctr">
              <a:spcBef>
                <a:spcPts val="0"/>
              </a:spcBef>
              <a:spcAft>
                <a:spcPts val="0"/>
              </a:spcAft>
              <a:buNone/>
            </a:pPr>
            <a:r>
              <a:rPr lang="en" sz="7200"/>
              <a:t>Questions?</a:t>
            </a:r>
            <a:endParaRPr sz="7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311700" y="162947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Appendix</a:t>
            </a:r>
            <a:endParaRPr sz="9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aphicFrame>
        <p:nvGraphicFramePr>
          <p:cNvPr id="259" name="Google Shape;259;p29"/>
          <p:cNvGraphicFramePr/>
          <p:nvPr/>
        </p:nvGraphicFramePr>
        <p:xfrm>
          <a:off x="311975" y="490150"/>
          <a:ext cx="3000000" cy="3000000"/>
        </p:xfrm>
        <a:graphic>
          <a:graphicData uri="http://schemas.openxmlformats.org/drawingml/2006/table">
            <a:tbl>
              <a:tblPr>
                <a:noFill/>
                <a:tableStyleId>{D1528C3F-939E-41FA-823C-539577B9F6DB}</a:tableStyleId>
              </a:tblPr>
              <a:tblGrid>
                <a:gridCol w="4224725"/>
                <a:gridCol w="1119200"/>
                <a:gridCol w="997100"/>
                <a:gridCol w="2179000"/>
              </a:tblGrid>
              <a:tr h="580925">
                <a:tc>
                  <a:txBody>
                    <a:bodyPr>
                      <a:noAutofit/>
                    </a:bodyPr>
                    <a:lstStyle/>
                    <a:p>
                      <a:pPr indent="0" lvl="0" marL="0" rtl="0" algn="l">
                        <a:spcBef>
                          <a:spcPts val="0"/>
                        </a:spcBef>
                        <a:spcAft>
                          <a:spcPts val="0"/>
                        </a:spcAft>
                        <a:buNone/>
                      </a:pPr>
                      <a:r>
                        <a:rPr b="1" lang="en"/>
                        <a:t>Property Link (Home Size)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a:t>
                      </a:r>
                      <a:endParaRPr b="1"/>
                    </a:p>
                    <a:p>
                      <a:pPr indent="0" lvl="0" marL="0" rtl="0" algn="l">
                        <a:spcBef>
                          <a:spcPts val="0"/>
                        </a:spcBef>
                        <a:spcAft>
                          <a:spcPts val="0"/>
                        </a:spcAft>
                        <a:buNone/>
                      </a:pPr>
                      <a:r>
                        <a:rPr b="1" lang="en"/>
                        <a:t>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Similarity</a:t>
                      </a:r>
                      <a:endParaRPr b="1"/>
                    </a:p>
                    <a:p>
                      <a:pPr indent="0" lvl="0" marL="0" rtl="0" algn="l">
                        <a:spcBef>
                          <a:spcPts val="0"/>
                        </a:spcBef>
                        <a:spcAft>
                          <a:spcPts val="0"/>
                        </a:spcAft>
                        <a:buNone/>
                      </a:pPr>
                      <a:r>
                        <a:rPr b="1" lang="en"/>
                        <a:t>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  X Similarity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3"/>
                        </a:rPr>
                        <a:t>https://www.homeaway.com/vacation-rental/p1087615vb#reviews</a:t>
                      </a:r>
                      <a:endParaRPr sz="1100" u="sng">
                        <a:solidFill>
                          <a:schemeClr val="hlink"/>
                        </a:solidFill>
                        <a:hlinkClick r:id="rId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5"/>
                        </a:rPr>
                        <a:t>https://www.homeaway.com/vacation-rental/p1146249vb#reviews</a:t>
                      </a:r>
                      <a:endParaRPr sz="1100" u="sng">
                        <a:solidFill>
                          <a:schemeClr val="hlink"/>
                        </a:solidFill>
                        <a:hlinkClick r:id="rId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0.54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7"/>
                        </a:rPr>
                        <a:t>https://www.homeaway.com/vacation-rental/p3726987#reviews</a:t>
                      </a:r>
                      <a:endParaRPr sz="1100" u="sng">
                        <a:solidFill>
                          <a:schemeClr val="hlink"/>
                        </a:solidFill>
                        <a:hlinkClick r:id="rId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9"/>
                        </a:rPr>
                        <a:t>https://www.homeaway.com/vacation-rental/p3691456#reviews</a:t>
                      </a:r>
                      <a:endParaRPr sz="1100" u="sng">
                        <a:solidFill>
                          <a:schemeClr val="hlink"/>
                        </a:solidFill>
                        <a:hlinkClick r:id="rId1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11"/>
                        </a:rPr>
                        <a:t>https://www.homeaway.com/vacation-rental/p1229301vb#reviews</a:t>
                      </a:r>
                      <a:endParaRPr sz="1100" u="sng">
                        <a:solidFill>
                          <a:schemeClr val="hlink"/>
                        </a:solidFill>
                        <a:hlinkClick r:id="rId12"/>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13"/>
                        </a:rPr>
                        <a:t>https://www.homeaway.com/vacation-rental/p165335vb#reviews</a:t>
                      </a:r>
                      <a:endParaRPr sz="1100" u="sng">
                        <a:solidFill>
                          <a:schemeClr val="hlink"/>
                        </a:solidFill>
                        <a:hlinkClick r:id="rId1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15"/>
                        </a:rPr>
                        <a:t>https://www.homeaway.com/vacation-rental/p3598735#reviews</a:t>
                      </a:r>
                      <a:endParaRPr sz="1100" u="sng">
                        <a:solidFill>
                          <a:schemeClr val="hlink"/>
                        </a:solidFill>
                        <a:hlinkClick r:id="rId1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17"/>
                        </a:rPr>
                        <a:t>https://www.homeaway.com/vacation-rental/p1041991vb#reviews</a:t>
                      </a:r>
                      <a:endParaRPr sz="1100" u="sng">
                        <a:solidFill>
                          <a:schemeClr val="hlink"/>
                        </a:solidFill>
                        <a:hlinkClick r:id="rId1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0.62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5475">
                <a:tc>
                  <a:txBody>
                    <a:bodyPr>
                      <a:noAutofit/>
                    </a:bodyPr>
                    <a:lstStyle/>
                    <a:p>
                      <a:pPr indent="0" lvl="0" marL="0" rtl="0" algn="l">
                        <a:spcBef>
                          <a:spcPts val="0"/>
                        </a:spcBef>
                        <a:spcAft>
                          <a:spcPts val="0"/>
                        </a:spcAft>
                        <a:buNone/>
                      </a:pPr>
                      <a:r>
                        <a:rPr lang="en" sz="1100" u="sng">
                          <a:solidFill>
                            <a:schemeClr val="hlink"/>
                          </a:solidFill>
                          <a:hlinkClick r:id="rId19"/>
                        </a:rPr>
                        <a:t>https://www.homeaway.com/vacation-rental/p169977#reviews</a:t>
                      </a:r>
                      <a:endParaRPr sz="1100" u="sng">
                        <a:solidFill>
                          <a:schemeClr val="hlink"/>
                        </a:solidFill>
                        <a:hlinkClick r:id="rId2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graphicFrame>
        <p:nvGraphicFramePr>
          <p:cNvPr id="264" name="Google Shape;264;p30"/>
          <p:cNvGraphicFramePr/>
          <p:nvPr/>
        </p:nvGraphicFramePr>
        <p:xfrm>
          <a:off x="311975" y="665850"/>
          <a:ext cx="3000000" cy="3000000"/>
        </p:xfrm>
        <a:graphic>
          <a:graphicData uri="http://schemas.openxmlformats.org/drawingml/2006/table">
            <a:tbl>
              <a:tblPr>
                <a:noFill/>
                <a:tableStyleId>{D1528C3F-939E-41FA-823C-539577B9F6DB}</a:tableStyleId>
              </a:tblPr>
              <a:tblGrid>
                <a:gridCol w="4224725"/>
                <a:gridCol w="1119200"/>
                <a:gridCol w="997100"/>
                <a:gridCol w="2179000"/>
              </a:tblGrid>
              <a:tr h="180975">
                <a:tc>
                  <a:txBody>
                    <a:bodyPr>
                      <a:noAutofit/>
                    </a:bodyPr>
                    <a:lstStyle/>
                    <a:p>
                      <a:pPr indent="0" lvl="0" marL="0" rtl="0" algn="l">
                        <a:spcBef>
                          <a:spcPts val="0"/>
                        </a:spcBef>
                        <a:spcAft>
                          <a:spcPts val="0"/>
                        </a:spcAft>
                        <a:buNone/>
                      </a:pPr>
                      <a:r>
                        <a:rPr b="1" lang="en"/>
                        <a:t>Property Link (Surroundings)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a:t>
                      </a:r>
                      <a:endParaRPr b="1"/>
                    </a:p>
                    <a:p>
                      <a:pPr indent="0" lvl="0" marL="0" rtl="0" algn="l">
                        <a:spcBef>
                          <a:spcPts val="0"/>
                        </a:spcBef>
                        <a:spcAft>
                          <a:spcPts val="0"/>
                        </a:spcAft>
                        <a:buNone/>
                      </a:pPr>
                      <a:r>
                        <a:rPr b="1" lang="en"/>
                        <a:t>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Similarity</a:t>
                      </a:r>
                      <a:endParaRPr b="1"/>
                    </a:p>
                    <a:p>
                      <a:pPr indent="0" lvl="0" marL="0" rtl="0" algn="l">
                        <a:spcBef>
                          <a:spcPts val="0"/>
                        </a:spcBef>
                        <a:spcAft>
                          <a:spcPts val="0"/>
                        </a:spcAft>
                        <a:buNone/>
                      </a:pPr>
                      <a:r>
                        <a:rPr b="1" lang="en"/>
                        <a:t>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  X Similarity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3"/>
                        </a:rPr>
                        <a:t>https://www.homeaway.com/vacation-rental/p293833#reviews</a:t>
                      </a:r>
                      <a:endParaRPr sz="1100" u="sng">
                        <a:solidFill>
                          <a:schemeClr val="hlink"/>
                        </a:solidFill>
                        <a:hlinkClick r:id="rId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0.51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5"/>
                        </a:rPr>
                        <a:t>https://www.homeaway.com/vacation-rental/p3538155#reviews</a:t>
                      </a:r>
                      <a:endParaRPr sz="1100" u="sng">
                        <a:solidFill>
                          <a:schemeClr val="hlink"/>
                        </a:solidFill>
                        <a:hlinkClick r:id="rId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7"/>
                        </a:rPr>
                        <a:t>https://www.homeaway.com/vacation-rental/p330221#reviews</a:t>
                      </a:r>
                      <a:endParaRPr sz="1100" u="sng">
                        <a:solidFill>
                          <a:schemeClr val="hlink"/>
                        </a:solidFill>
                        <a:hlinkClick r:id="rId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0.55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9"/>
                        </a:rPr>
                        <a:t>https://www.homeaway.com/vacation-rental/p321912vb#reviews</a:t>
                      </a:r>
                      <a:endParaRPr sz="1100" u="sng">
                        <a:solidFill>
                          <a:schemeClr val="hlink"/>
                        </a:solidFill>
                        <a:hlinkClick r:id="rId1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1"/>
                        </a:rPr>
                        <a:t>https://www.homeaway.com/vacation-rental/p292796#reviews</a:t>
                      </a:r>
                      <a:endParaRPr sz="1100" u="sng">
                        <a:solidFill>
                          <a:schemeClr val="hlink"/>
                        </a:solidFill>
                        <a:hlinkClick r:id="rId12"/>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0.50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3"/>
                        </a:rPr>
                        <a:t>https://www.homeaway.com/vacation-rental/p3557534#reviews</a:t>
                      </a:r>
                      <a:endParaRPr sz="1100" u="sng">
                        <a:solidFill>
                          <a:schemeClr val="hlink"/>
                        </a:solidFill>
                        <a:hlinkClick r:id="rId1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5"/>
                        </a:rPr>
                        <a:t>https://www.homeaway.com/vacation-rental/p3734684#reviews</a:t>
                      </a:r>
                      <a:endParaRPr sz="1100" u="sng">
                        <a:solidFill>
                          <a:schemeClr val="hlink"/>
                        </a:solidFill>
                        <a:hlinkClick r:id="rId1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7"/>
                        </a:rPr>
                        <a:t>https://www.homeaway.com/vacation-rental/p186314vb#reviews</a:t>
                      </a:r>
                      <a:endParaRPr sz="1100" u="sng">
                        <a:solidFill>
                          <a:schemeClr val="hlink"/>
                        </a:solidFill>
                        <a:hlinkClick r:id="rId1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0.06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9"/>
                        </a:rPr>
                        <a:t>https://www.homeaway.com/vacation-rental/p3633840#reviews</a:t>
                      </a:r>
                      <a:endParaRPr sz="1100" u="sng">
                        <a:solidFill>
                          <a:schemeClr val="hlink"/>
                        </a:solidFill>
                        <a:hlinkClick r:id="rId2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0.06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graphicFrame>
        <p:nvGraphicFramePr>
          <p:cNvPr id="269" name="Google Shape;269;p31"/>
          <p:cNvGraphicFramePr/>
          <p:nvPr/>
        </p:nvGraphicFramePr>
        <p:xfrm>
          <a:off x="311988" y="465875"/>
          <a:ext cx="3000000" cy="3000000"/>
        </p:xfrm>
        <a:graphic>
          <a:graphicData uri="http://schemas.openxmlformats.org/drawingml/2006/table">
            <a:tbl>
              <a:tblPr>
                <a:noFill/>
                <a:tableStyleId>{D1528C3F-939E-41FA-823C-539577B9F6DB}</a:tableStyleId>
              </a:tblPr>
              <a:tblGrid>
                <a:gridCol w="4224725"/>
                <a:gridCol w="1119200"/>
                <a:gridCol w="997100"/>
                <a:gridCol w="2179000"/>
              </a:tblGrid>
              <a:tr h="180975">
                <a:tc>
                  <a:txBody>
                    <a:bodyPr>
                      <a:noAutofit/>
                    </a:bodyPr>
                    <a:lstStyle/>
                    <a:p>
                      <a:pPr indent="0" lvl="0" marL="0" rtl="0" algn="l">
                        <a:spcBef>
                          <a:spcPts val="0"/>
                        </a:spcBef>
                        <a:spcAft>
                          <a:spcPts val="0"/>
                        </a:spcAft>
                        <a:buNone/>
                      </a:pPr>
                      <a:r>
                        <a:rPr b="1" lang="en"/>
                        <a:t>Property Link (Amenities)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a:t>
                      </a:r>
                      <a:endParaRPr b="1"/>
                    </a:p>
                    <a:p>
                      <a:pPr indent="0" lvl="0" marL="0" rtl="0" algn="l">
                        <a:spcBef>
                          <a:spcPts val="0"/>
                        </a:spcBef>
                        <a:spcAft>
                          <a:spcPts val="0"/>
                        </a:spcAft>
                        <a:buNone/>
                      </a:pPr>
                      <a:r>
                        <a:rPr b="1" lang="en"/>
                        <a:t>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Similarity</a:t>
                      </a:r>
                      <a:endParaRPr b="1"/>
                    </a:p>
                    <a:p>
                      <a:pPr indent="0" lvl="0" marL="0" rtl="0" algn="l">
                        <a:spcBef>
                          <a:spcPts val="0"/>
                        </a:spcBef>
                        <a:spcAft>
                          <a:spcPts val="0"/>
                        </a:spcAft>
                        <a:buNone/>
                      </a:pPr>
                      <a:r>
                        <a:rPr b="1" lang="en"/>
                        <a:t>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  X Similarity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3"/>
                        </a:rPr>
                        <a:t>https://www.homeaway.com/vacation-rental/p3491296#reviews</a:t>
                      </a:r>
                      <a:endParaRPr sz="1100" u="sng">
                        <a:solidFill>
                          <a:schemeClr val="hlink"/>
                        </a:solidFill>
                        <a:hlinkClick r:id="rId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0.53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5"/>
                        </a:rPr>
                        <a:t>https://www.homeaway.com/vacation-rental/p370200vb#reviews</a:t>
                      </a:r>
                      <a:endParaRPr sz="1100" u="sng">
                        <a:solidFill>
                          <a:schemeClr val="hlink"/>
                        </a:solidFill>
                        <a:hlinkClick r:id="rId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7"/>
                        </a:rPr>
                        <a:t>https://www.homeaway.com/vacation-rental/p375283#reviews</a:t>
                      </a:r>
                      <a:endParaRPr sz="1100" u="sng">
                        <a:solidFill>
                          <a:schemeClr val="hlink"/>
                        </a:solidFill>
                        <a:hlinkClick r:id="rId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0.36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0.22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9"/>
                        </a:rPr>
                        <a:t>https://www.homeaway.com/vacation-rental/p1105255vb#reviews</a:t>
                      </a:r>
                      <a:endParaRPr sz="1100" u="sng">
                        <a:solidFill>
                          <a:schemeClr val="hlink"/>
                        </a:solidFill>
                        <a:hlinkClick r:id="rId1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1"/>
                        </a:rPr>
                        <a:t>https://www.homeaway.com/vacation-rental/p272323#reviews</a:t>
                      </a:r>
                      <a:endParaRPr sz="1100" u="sng">
                        <a:solidFill>
                          <a:schemeClr val="hlink"/>
                        </a:solidFill>
                        <a:hlinkClick r:id="rId12"/>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3"/>
                        </a:rPr>
                        <a:t>https://www.homeaway.com/vacation-rental/p3479083#reviews</a:t>
                      </a:r>
                      <a:endParaRPr sz="1100" u="sng">
                        <a:solidFill>
                          <a:schemeClr val="hlink"/>
                        </a:solidFill>
                        <a:hlinkClick r:id="rId1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5"/>
                        </a:rPr>
                        <a:t>https://www.homeaway.com/vacation-rental/p3620287#reviews</a:t>
                      </a:r>
                      <a:endParaRPr sz="1100" u="sng">
                        <a:solidFill>
                          <a:schemeClr val="hlink"/>
                        </a:solidFill>
                        <a:hlinkClick r:id="rId1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0.57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7"/>
                        </a:rPr>
                        <a:t>https://www.homeaway.com/vacation-rental/p1258754vb#reviews</a:t>
                      </a:r>
                      <a:endParaRPr sz="1100" u="sng">
                        <a:solidFill>
                          <a:schemeClr val="hlink"/>
                        </a:solidFill>
                        <a:hlinkClick r:id="rId1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9"/>
                        </a:rPr>
                        <a:t>https://www.homeaway.com/vacation-rental/p3525767#reviews</a:t>
                      </a:r>
                      <a:endParaRPr sz="1100" u="sng">
                        <a:solidFill>
                          <a:schemeClr val="hlink"/>
                        </a:solidFill>
                        <a:hlinkClick r:id="rId2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0.41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a:t>0.04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project</a:t>
            </a:r>
            <a:endParaRPr/>
          </a:p>
        </p:txBody>
      </p:sp>
      <p:sp>
        <p:nvSpPr>
          <p:cNvPr id="66" name="Google Shape;66;p14"/>
          <p:cNvSpPr/>
          <p:nvPr/>
        </p:nvSpPr>
        <p:spPr>
          <a:xfrm>
            <a:off x="0" y="1543000"/>
            <a:ext cx="9144000" cy="2601900"/>
          </a:xfrm>
          <a:prstGeom prst="rect">
            <a:avLst/>
          </a:prstGeom>
          <a:solidFill>
            <a:srgbClr val="0F6DB7">
              <a:alpha val="81150"/>
            </a:srgbClr>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rgbClr val="FFFFFF"/>
                </a:solidFill>
                <a:latin typeface="Roboto"/>
                <a:ea typeface="Roboto"/>
                <a:cs typeface="Roboto"/>
                <a:sym typeface="Roboto"/>
              </a:rPr>
              <a:t>As data scientists at HomeAway, how can we help property owners better understand different renters’ needs and how can we improve the experience for renters?</a:t>
            </a:r>
            <a:endParaRPr i="1"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What attributes are most frequently mentioned in renters’ reviews?  </a:t>
            </a:r>
            <a:endParaRPr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How closely do the property descriptions match the reviews? </a:t>
            </a:r>
            <a:endParaRPr sz="1800">
              <a:solidFill>
                <a:srgbClr val="FFFFFF"/>
              </a:solidFill>
              <a:latin typeface="Roboto"/>
              <a:ea typeface="Roboto"/>
              <a:cs typeface="Roboto"/>
              <a:sym typeface="Roboto"/>
            </a:endParaRPr>
          </a:p>
          <a:p>
            <a:pPr indent="-342900" lvl="0" marL="457200" rtl="0" algn="l">
              <a:lnSpc>
                <a:spcPct val="115000"/>
              </a:lnSpc>
              <a:spcBef>
                <a:spcPts val="1000"/>
              </a:spcBef>
              <a:spcAft>
                <a:spcPts val="1000"/>
              </a:spcAft>
              <a:buClr>
                <a:srgbClr val="FFFFFF"/>
              </a:buClr>
              <a:buSzPts val="1800"/>
              <a:buFont typeface="Roboto"/>
              <a:buAutoNum type="arabicPeriod"/>
            </a:pPr>
            <a:r>
              <a:rPr lang="en" sz="1800">
                <a:solidFill>
                  <a:srgbClr val="FFFFFF"/>
                </a:solidFill>
                <a:latin typeface="Roboto"/>
                <a:ea typeface="Roboto"/>
                <a:cs typeface="Roboto"/>
                <a:sym typeface="Roboto"/>
              </a:rPr>
              <a:t>How can we improve property recommendations based on customer </a:t>
            </a:r>
            <a:r>
              <a:rPr lang="en" sz="1800">
                <a:solidFill>
                  <a:srgbClr val="FFFFFF"/>
                </a:solidFill>
                <a:latin typeface="Roboto"/>
                <a:ea typeface="Roboto"/>
                <a:cs typeface="Roboto"/>
                <a:sym typeface="Roboto"/>
              </a:rPr>
              <a:t>sentiments?</a:t>
            </a:r>
            <a:endParaRPr sz="18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graphicFrame>
        <p:nvGraphicFramePr>
          <p:cNvPr id="274" name="Google Shape;274;p32"/>
          <p:cNvGraphicFramePr/>
          <p:nvPr/>
        </p:nvGraphicFramePr>
        <p:xfrm>
          <a:off x="311975" y="665850"/>
          <a:ext cx="3000000" cy="3000000"/>
        </p:xfrm>
        <a:graphic>
          <a:graphicData uri="http://schemas.openxmlformats.org/drawingml/2006/table">
            <a:tbl>
              <a:tblPr>
                <a:noFill/>
                <a:tableStyleId>{D1528C3F-939E-41FA-823C-539577B9F6DB}</a:tableStyleId>
              </a:tblPr>
              <a:tblGrid>
                <a:gridCol w="4224725"/>
                <a:gridCol w="1119200"/>
                <a:gridCol w="997100"/>
                <a:gridCol w="2179000"/>
              </a:tblGrid>
              <a:tr h="180975">
                <a:tc>
                  <a:txBody>
                    <a:bodyPr>
                      <a:noAutofit/>
                    </a:bodyPr>
                    <a:lstStyle/>
                    <a:p>
                      <a:pPr indent="0" lvl="0" marL="0" rtl="0" algn="l">
                        <a:spcBef>
                          <a:spcPts val="0"/>
                        </a:spcBef>
                        <a:spcAft>
                          <a:spcPts val="0"/>
                        </a:spcAft>
                        <a:buNone/>
                      </a:pPr>
                      <a:r>
                        <a:rPr b="1" lang="en"/>
                        <a:t>Property Link (</a:t>
                      </a:r>
                      <a:r>
                        <a:rPr b="1" lang="en"/>
                        <a:t>Locations)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a:t>
                      </a:r>
                      <a:endParaRPr b="1"/>
                    </a:p>
                    <a:p>
                      <a:pPr indent="0" lvl="0" marL="0" rtl="0" algn="l">
                        <a:spcBef>
                          <a:spcPts val="0"/>
                        </a:spcBef>
                        <a:spcAft>
                          <a:spcPts val="0"/>
                        </a:spcAft>
                        <a:buNone/>
                      </a:pPr>
                      <a:r>
                        <a:rPr b="1" lang="en"/>
                        <a:t>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a:t>
                      </a:r>
                      <a:r>
                        <a:rPr b="1" lang="en"/>
                        <a:t>imilarity</a:t>
                      </a:r>
                      <a:endParaRPr b="1"/>
                    </a:p>
                    <a:p>
                      <a:pPr indent="0" lvl="0" marL="0" rtl="0" algn="l">
                        <a:spcBef>
                          <a:spcPts val="0"/>
                        </a:spcBef>
                        <a:spcAft>
                          <a:spcPts val="0"/>
                        </a:spcAft>
                        <a:buNone/>
                      </a:pPr>
                      <a:r>
                        <a:rPr b="1" lang="en"/>
                        <a:t> Score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t>Sentiment  X Similarity</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3"/>
                        </a:rPr>
                        <a:t>https://www.homeaway.com/vacation-rental/p324951vb#reviews</a:t>
                      </a:r>
                      <a:endParaRPr sz="1100" u="sng">
                        <a:solidFill>
                          <a:schemeClr val="hlink"/>
                        </a:solidFill>
                        <a:hlinkClick r:id="rId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0.53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5"/>
                        </a:rPr>
                        <a:t>https://www.homeaway.com/vacation-rental/p344148#reviews</a:t>
                      </a:r>
                      <a:endParaRPr sz="1100" u="sng">
                        <a:solidFill>
                          <a:schemeClr val="hlink"/>
                        </a:solidFill>
                        <a:hlinkClick r:id="rId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7"/>
                        </a:rPr>
                        <a:t>https://www.homeaway.com/vacation-rental/p1099816vb#reviews</a:t>
                      </a:r>
                      <a:endParaRPr sz="1100" u="sng">
                        <a:solidFill>
                          <a:schemeClr val="hlink"/>
                        </a:solidFill>
                        <a:hlinkClick r:id="rId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9"/>
                        </a:rPr>
                        <a:t>https://www.homeaway.com/vacation-rental/p282773#reviews</a:t>
                      </a:r>
                      <a:endParaRPr sz="1100" u="sng">
                        <a:solidFill>
                          <a:schemeClr val="hlink"/>
                        </a:solidFill>
                        <a:hlinkClick r:id="rId1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0.74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1"/>
                        </a:rPr>
                        <a:t>https://www.homeaway.com/vacation-rental/p1308945vb#reviews</a:t>
                      </a:r>
                      <a:endParaRPr sz="1100" u="sng">
                        <a:solidFill>
                          <a:schemeClr val="hlink"/>
                        </a:solidFill>
                        <a:hlinkClick r:id="rId12"/>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0.61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3"/>
                        </a:rPr>
                        <a:t>https://www.homeaway.com/vacation-rental/p223235vb#reviews</a:t>
                      </a:r>
                      <a:endParaRPr sz="1100" u="sng">
                        <a:solidFill>
                          <a:schemeClr val="hlink"/>
                        </a:solidFill>
                        <a:hlinkClick r:id="rId14"/>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5"/>
                        </a:rPr>
                        <a:t>https://www.homeaway.com/vacation-rental/p3607280#reviews</a:t>
                      </a:r>
                      <a:endParaRPr sz="1100" u="sng">
                        <a:solidFill>
                          <a:schemeClr val="hlink"/>
                        </a:solidFill>
                        <a:hlinkClick r:id="rId16"/>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0.85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0975">
                <a:tc>
                  <a:txBody>
                    <a:bodyPr>
                      <a:noAutofit/>
                    </a:bodyPr>
                    <a:lstStyle/>
                    <a:p>
                      <a:pPr indent="0" lvl="0" marL="0" rtl="0" algn="l">
                        <a:spcBef>
                          <a:spcPts val="0"/>
                        </a:spcBef>
                        <a:spcAft>
                          <a:spcPts val="0"/>
                        </a:spcAft>
                        <a:buNone/>
                      </a:pPr>
                      <a:r>
                        <a:rPr lang="en" sz="1100" u="sng">
                          <a:solidFill>
                            <a:schemeClr val="hlink"/>
                          </a:solidFill>
                          <a:hlinkClick r:id="rId17"/>
                        </a:rPr>
                        <a:t>https://www.homeaway.com/vacation-rental/p3480367#reviews</a:t>
                      </a:r>
                      <a:endParaRPr sz="1100" u="sng">
                        <a:solidFill>
                          <a:schemeClr val="hlink"/>
                        </a:solidFill>
                        <a:hlinkClick r:id="rId18"/>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0.37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noAutofit/>
                    </a:bodyPr>
                    <a:lstStyle/>
                    <a:p>
                      <a:pPr indent="0" lvl="0" marL="0" rtl="0" algn="l">
                        <a:spcBef>
                          <a:spcPts val="0"/>
                        </a:spcBef>
                        <a:spcAft>
                          <a:spcPts val="0"/>
                        </a:spcAft>
                        <a:buNone/>
                      </a:pPr>
                      <a:r>
                        <a:rPr lang="en" sz="1100" u="sng">
                          <a:solidFill>
                            <a:schemeClr val="hlink"/>
                          </a:solidFill>
                          <a:hlinkClick r:id="rId19"/>
                        </a:rPr>
                        <a:t>https://www.homeaway.com/vacation-rental/p1258756vb#reviews</a:t>
                      </a:r>
                      <a:endParaRPr sz="1100" u="sng">
                        <a:solidFill>
                          <a:schemeClr val="hlink"/>
                        </a:solidFill>
                        <a:hlinkClick r:id="rId20"/>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0.49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0.26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0.13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277 properties in Austin</a:t>
            </a:r>
            <a:endParaRPr/>
          </a:p>
          <a:p>
            <a:pPr indent="-342900" lvl="0" marL="457200" rtl="0" algn="l">
              <a:lnSpc>
                <a:spcPct val="150000"/>
              </a:lnSpc>
              <a:spcBef>
                <a:spcPts val="0"/>
              </a:spcBef>
              <a:spcAft>
                <a:spcPts val="0"/>
              </a:spcAft>
              <a:buSzPts val="1800"/>
              <a:buChar char="●"/>
            </a:pPr>
            <a:r>
              <a:rPr lang="en"/>
              <a:t>7, 796 reviews</a:t>
            </a:r>
            <a:endParaRPr/>
          </a:p>
          <a:p>
            <a:pPr indent="-342900" lvl="0" marL="457200" rtl="0" algn="l">
              <a:lnSpc>
                <a:spcPct val="150000"/>
              </a:lnSpc>
              <a:spcBef>
                <a:spcPts val="0"/>
              </a:spcBef>
              <a:spcAft>
                <a:spcPts val="0"/>
              </a:spcAft>
              <a:buSzPts val="1800"/>
              <a:buChar char="●"/>
            </a:pPr>
            <a:r>
              <a:rPr lang="en"/>
              <a:t>Metadata</a:t>
            </a:r>
            <a:endParaRPr/>
          </a:p>
          <a:p>
            <a:pPr indent="-317500" lvl="1" marL="914400" rtl="0" algn="l">
              <a:lnSpc>
                <a:spcPct val="150000"/>
              </a:lnSpc>
              <a:spcBef>
                <a:spcPts val="0"/>
              </a:spcBef>
              <a:spcAft>
                <a:spcPts val="0"/>
              </a:spcAft>
              <a:buSzPts val="1400"/>
              <a:buChar char="○"/>
            </a:pPr>
            <a:r>
              <a:rPr lang="en"/>
              <a:t>Property Link</a:t>
            </a:r>
            <a:endParaRPr/>
          </a:p>
          <a:p>
            <a:pPr indent="-317500" lvl="1" marL="914400" rtl="0" algn="l">
              <a:lnSpc>
                <a:spcPct val="150000"/>
              </a:lnSpc>
              <a:spcBef>
                <a:spcPts val="0"/>
              </a:spcBef>
              <a:spcAft>
                <a:spcPts val="0"/>
              </a:spcAft>
              <a:buSzPts val="1400"/>
              <a:buChar char="○"/>
            </a:pPr>
            <a:r>
              <a:rPr lang="en"/>
              <a:t>Rating (5-scale) : Mostly in range from 4 to 5</a:t>
            </a:r>
            <a:endParaRPr/>
          </a:p>
          <a:p>
            <a:pPr indent="-317500" lvl="1" marL="914400" rtl="0" algn="l">
              <a:lnSpc>
                <a:spcPct val="150000"/>
              </a:lnSpc>
              <a:spcBef>
                <a:spcPts val="0"/>
              </a:spcBef>
              <a:spcAft>
                <a:spcPts val="0"/>
              </a:spcAft>
              <a:buSzPts val="1400"/>
              <a:buChar char="○"/>
            </a:pPr>
            <a:r>
              <a:rPr lang="en"/>
              <a:t>Date</a:t>
            </a:r>
            <a:endParaRPr/>
          </a:p>
          <a:p>
            <a:pPr indent="-317500" lvl="1" marL="914400" rtl="0" algn="l">
              <a:lnSpc>
                <a:spcPct val="150000"/>
              </a:lnSpc>
              <a:spcBef>
                <a:spcPts val="0"/>
              </a:spcBef>
              <a:spcAft>
                <a:spcPts val="0"/>
              </a:spcAft>
              <a:buSzPts val="1400"/>
              <a:buChar char="○"/>
            </a:pPr>
            <a:r>
              <a:rPr lang="en"/>
              <a:t>Review Tagline (Title)</a:t>
            </a:r>
            <a:endParaRPr/>
          </a:p>
          <a:p>
            <a:pPr indent="-317500" lvl="1" marL="914400" rtl="0" algn="l">
              <a:lnSpc>
                <a:spcPct val="150000"/>
              </a:lnSpc>
              <a:spcBef>
                <a:spcPts val="0"/>
              </a:spcBef>
              <a:spcAft>
                <a:spcPts val="0"/>
              </a:spcAft>
              <a:buSzPts val="1400"/>
              <a:buChar char="○"/>
            </a:pPr>
            <a:r>
              <a:rPr lang="en"/>
              <a:t>Comments</a:t>
            </a:r>
            <a:endParaRPr/>
          </a:p>
          <a:p>
            <a:pPr indent="-317500" lvl="1" marL="914400" rtl="0" algn="l">
              <a:lnSpc>
                <a:spcPct val="150000"/>
              </a:lnSpc>
              <a:spcBef>
                <a:spcPts val="0"/>
              </a:spcBef>
              <a:spcAft>
                <a:spcPts val="0"/>
              </a:spcAft>
              <a:buSzPts val="1400"/>
              <a:buChar char="○"/>
            </a:pPr>
            <a:r>
              <a:rPr lang="en"/>
              <a:t>Property Description</a:t>
            </a:r>
            <a:endParaRPr/>
          </a:p>
        </p:txBody>
      </p:sp>
      <p:sp>
        <p:nvSpPr>
          <p:cNvPr id="73" name="Google Shape;73;p15"/>
          <p:cNvSpPr/>
          <p:nvPr/>
        </p:nvSpPr>
        <p:spPr>
          <a:xfrm>
            <a:off x="299825" y="4857250"/>
            <a:ext cx="1664100" cy="151500"/>
          </a:xfrm>
          <a:prstGeom prst="homePlate">
            <a:avLst>
              <a:gd fmla="val 30129"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INTRODUCTION</a:t>
            </a:r>
            <a:endParaRPr sz="800">
              <a:solidFill>
                <a:srgbClr val="FFFFFF"/>
              </a:solidFill>
              <a:latin typeface="Roboto"/>
              <a:ea typeface="Roboto"/>
              <a:cs typeface="Roboto"/>
              <a:sym typeface="Roboto"/>
            </a:endParaRPr>
          </a:p>
        </p:txBody>
      </p:sp>
      <p:sp>
        <p:nvSpPr>
          <p:cNvPr id="74" name="Google Shape;74;p15"/>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75" name="Google Shape;75;p15"/>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76" name="Google Shape;76;p15"/>
          <p:cNvSpPr/>
          <p:nvPr/>
        </p:nvSpPr>
        <p:spPr>
          <a:xfrm>
            <a:off x="5353208"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77" name="Google Shape;77;p15"/>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83" name="Google Shape;83;p16"/>
          <p:cNvSpPr txBox="1"/>
          <p:nvPr>
            <p:ph idx="1" type="body"/>
          </p:nvPr>
        </p:nvSpPr>
        <p:spPr>
          <a:xfrm>
            <a:off x="311700" y="1152475"/>
            <a:ext cx="4262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After scraping reviews and property descriptions from HomeAway: </a:t>
            </a:r>
            <a:endParaRPr/>
          </a:p>
          <a:p>
            <a:pPr indent="-317500" lvl="1" marL="914400" rtl="0" algn="l">
              <a:spcBef>
                <a:spcPts val="0"/>
              </a:spcBef>
              <a:spcAft>
                <a:spcPts val="0"/>
              </a:spcAft>
              <a:buSzPts val="1400"/>
              <a:buChar char="○"/>
            </a:pPr>
            <a:r>
              <a:rPr lang="en"/>
              <a:t>Removed </a:t>
            </a:r>
            <a:r>
              <a:rPr lang="en"/>
              <a:t>punctuation</a:t>
            </a:r>
            <a:r>
              <a:rPr lang="en"/>
              <a:t>, stop words</a:t>
            </a:r>
            <a:endParaRPr/>
          </a:p>
          <a:p>
            <a:pPr indent="-317500" lvl="1" marL="914400" rtl="0" algn="l">
              <a:spcBef>
                <a:spcPts val="0"/>
              </a:spcBef>
              <a:spcAft>
                <a:spcPts val="0"/>
              </a:spcAft>
              <a:buSzPts val="1400"/>
              <a:buChar char="○"/>
            </a:pPr>
            <a:r>
              <a:rPr lang="en"/>
              <a:t>Lemmatized the word corpus</a:t>
            </a:r>
            <a:endParaRPr/>
          </a:p>
          <a:p>
            <a:pPr indent="-342900" lvl="0" marL="457200" rtl="0" algn="l">
              <a:spcBef>
                <a:spcPts val="0"/>
              </a:spcBef>
              <a:spcAft>
                <a:spcPts val="0"/>
              </a:spcAft>
              <a:buClr>
                <a:schemeClr val="dk1"/>
              </a:buClr>
              <a:buSzPts val="1800"/>
              <a:buChar char="●"/>
            </a:pPr>
            <a:r>
              <a:rPr lang="en">
                <a:solidFill>
                  <a:schemeClr val="dk1"/>
                </a:solidFill>
              </a:rPr>
              <a:t>Removed properties from Turnkey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Property management company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Template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Remove properties with less than 5 reviews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Parse + / - 4 words for sentiment analysis </a:t>
            </a:r>
            <a:endParaRPr>
              <a:solidFill>
                <a:schemeClr val="dk1"/>
              </a:solidFill>
            </a:endParaRPr>
          </a:p>
        </p:txBody>
      </p:sp>
      <p:sp>
        <p:nvSpPr>
          <p:cNvPr id="84" name="Google Shape;84;p16"/>
          <p:cNvSpPr/>
          <p:nvPr/>
        </p:nvSpPr>
        <p:spPr>
          <a:xfrm>
            <a:off x="299825" y="4857250"/>
            <a:ext cx="1664100" cy="151500"/>
          </a:xfrm>
          <a:prstGeom prst="homePlate">
            <a:avLst>
              <a:gd fmla="val 30129"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INTRODUCTION</a:t>
            </a:r>
            <a:endParaRPr sz="800">
              <a:solidFill>
                <a:srgbClr val="FFFFFF"/>
              </a:solidFill>
              <a:latin typeface="Roboto"/>
              <a:ea typeface="Roboto"/>
              <a:cs typeface="Roboto"/>
              <a:sym typeface="Roboto"/>
            </a:endParaRPr>
          </a:p>
        </p:txBody>
      </p:sp>
      <p:sp>
        <p:nvSpPr>
          <p:cNvPr id="85" name="Google Shape;85;p16"/>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86" name="Google Shape;86;p16"/>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87" name="Google Shape;87;p16"/>
          <p:cNvSpPr/>
          <p:nvPr/>
        </p:nvSpPr>
        <p:spPr>
          <a:xfrm>
            <a:off x="5353208"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88" name="Google Shape;88;p16"/>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pic>
        <p:nvPicPr>
          <p:cNvPr id="89" name="Google Shape;89;p16"/>
          <p:cNvPicPr preferRelativeResize="0"/>
          <p:nvPr/>
        </p:nvPicPr>
        <p:blipFill rotWithShape="1">
          <a:blip r:embed="rId3">
            <a:alphaModFix/>
          </a:blip>
          <a:srcRect b="0" l="0" r="0" t="5687"/>
          <a:stretch/>
        </p:blipFill>
        <p:spPr>
          <a:xfrm>
            <a:off x="4853425" y="1667674"/>
            <a:ext cx="3978875" cy="2539650"/>
          </a:xfrm>
          <a:prstGeom prst="rect">
            <a:avLst/>
          </a:prstGeom>
          <a:noFill/>
          <a:ln>
            <a:noFill/>
          </a:ln>
        </p:spPr>
      </p:pic>
      <p:sp>
        <p:nvSpPr>
          <p:cNvPr id="90" name="Google Shape;90;p16"/>
          <p:cNvSpPr/>
          <p:nvPr/>
        </p:nvSpPr>
        <p:spPr>
          <a:xfrm>
            <a:off x="4899575" y="3626500"/>
            <a:ext cx="3881400" cy="572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INSERT COOL PICTURE</a:t>
            </a:r>
            <a:endParaRPr/>
          </a:p>
        </p:txBody>
      </p:sp>
      <p:sp>
        <p:nvSpPr>
          <p:cNvPr id="96" name="Google Shape;96;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400"/>
              <a:t>What attributes are most frequently mentioned in renters’ reviews?  </a:t>
            </a:r>
            <a:endParaRPr i="1" sz="2400"/>
          </a:p>
        </p:txBody>
      </p:sp>
      <p:pic>
        <p:nvPicPr>
          <p:cNvPr id="97" name="Google Shape;97;p17"/>
          <p:cNvPicPr preferRelativeResize="0"/>
          <p:nvPr/>
        </p:nvPicPr>
        <p:blipFill rotWithShape="1">
          <a:blip r:embed="rId3">
            <a:alphaModFix/>
          </a:blip>
          <a:srcRect b="0" l="15959" r="17600" t="0"/>
          <a:stretch/>
        </p:blipFill>
        <p:spPr>
          <a:xfrm>
            <a:off x="0" y="0"/>
            <a:ext cx="4557399" cy="5143500"/>
          </a:xfrm>
          <a:prstGeom prst="rect">
            <a:avLst/>
          </a:prstGeom>
          <a:noFill/>
          <a:ln>
            <a:noFill/>
          </a:ln>
        </p:spPr>
      </p:pic>
      <p:pic>
        <p:nvPicPr>
          <p:cNvPr id="98" name="Google Shape;98;p17"/>
          <p:cNvPicPr preferRelativeResize="0"/>
          <p:nvPr/>
        </p:nvPicPr>
        <p:blipFill rotWithShape="1">
          <a:blip r:embed="rId4">
            <a:alphaModFix/>
          </a:blip>
          <a:srcRect b="34617" l="0" r="0" t="32743"/>
          <a:stretch/>
        </p:blipFill>
        <p:spPr>
          <a:xfrm>
            <a:off x="7622175" y="44725"/>
            <a:ext cx="1521826" cy="36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8"/>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8"/>
          <p:cNvPicPr preferRelativeResize="0"/>
          <p:nvPr/>
        </p:nvPicPr>
        <p:blipFill rotWithShape="1">
          <a:blip r:embed="rId3">
            <a:alphaModFix/>
          </a:blip>
          <a:srcRect b="0" l="58092" r="7677" t="2629"/>
          <a:stretch/>
        </p:blipFill>
        <p:spPr>
          <a:xfrm>
            <a:off x="6914075" y="1185625"/>
            <a:ext cx="1921600" cy="3416400"/>
          </a:xfrm>
          <a:prstGeom prst="rect">
            <a:avLst/>
          </a:prstGeom>
          <a:noFill/>
          <a:ln>
            <a:noFill/>
          </a:ln>
        </p:spPr>
      </p:pic>
      <p:pic>
        <p:nvPicPr>
          <p:cNvPr id="105" name="Google Shape;105;p18"/>
          <p:cNvPicPr preferRelativeResize="0"/>
          <p:nvPr/>
        </p:nvPicPr>
        <p:blipFill rotWithShape="1">
          <a:blip r:embed="rId4">
            <a:alphaModFix/>
          </a:blip>
          <a:srcRect b="0" l="19021" r="44129" t="2922"/>
          <a:stretch/>
        </p:blipFill>
        <p:spPr>
          <a:xfrm>
            <a:off x="4660550" y="1185625"/>
            <a:ext cx="1940700" cy="3416400"/>
          </a:xfrm>
          <a:prstGeom prst="rect">
            <a:avLst/>
          </a:prstGeom>
          <a:noFill/>
          <a:ln>
            <a:noFill/>
          </a:ln>
        </p:spPr>
      </p:pic>
      <p:pic>
        <p:nvPicPr>
          <p:cNvPr id="106" name="Google Shape;106;p18"/>
          <p:cNvPicPr preferRelativeResize="0"/>
          <p:nvPr/>
        </p:nvPicPr>
        <p:blipFill rotWithShape="1">
          <a:blip r:embed="rId5">
            <a:alphaModFix/>
          </a:blip>
          <a:srcRect b="0" l="23593" r="36192" t="5598"/>
          <a:stretch/>
        </p:blipFill>
        <p:spPr>
          <a:xfrm>
            <a:off x="2416625" y="1185625"/>
            <a:ext cx="1940699" cy="3416400"/>
          </a:xfrm>
          <a:prstGeom prst="rect">
            <a:avLst/>
          </a:prstGeom>
          <a:noFill/>
          <a:ln>
            <a:noFill/>
          </a:ln>
        </p:spPr>
      </p:pic>
      <p:pic>
        <p:nvPicPr>
          <p:cNvPr id="107" name="Google Shape;107;p18"/>
          <p:cNvPicPr preferRelativeResize="0"/>
          <p:nvPr/>
        </p:nvPicPr>
        <p:blipFill rotWithShape="1">
          <a:blip r:embed="rId6">
            <a:alphaModFix/>
          </a:blip>
          <a:srcRect b="0" l="9876" r="6637" t="0"/>
          <a:stretch/>
        </p:blipFill>
        <p:spPr>
          <a:xfrm>
            <a:off x="147625" y="1185625"/>
            <a:ext cx="1958225" cy="3416400"/>
          </a:xfrm>
          <a:prstGeom prst="rect">
            <a:avLst/>
          </a:prstGeom>
          <a:noFill/>
          <a:ln>
            <a:noFill/>
          </a:ln>
        </p:spPr>
      </p:pic>
      <p:sp>
        <p:nvSpPr>
          <p:cNvPr id="108" name="Google Shape;10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Modeling</a:t>
            </a:r>
            <a:endParaRPr/>
          </a:p>
        </p:txBody>
      </p:sp>
      <p:sp>
        <p:nvSpPr>
          <p:cNvPr id="109" name="Google Shape;109;p18"/>
          <p:cNvSpPr txBox="1"/>
          <p:nvPr>
            <p:ph idx="1" type="body"/>
          </p:nvPr>
        </p:nvSpPr>
        <p:spPr>
          <a:xfrm>
            <a:off x="294700" y="1397175"/>
            <a:ext cx="1940700" cy="3204900"/>
          </a:xfrm>
          <a:prstGeom prst="rect">
            <a:avLst/>
          </a:prstGeom>
          <a:solidFill>
            <a:srgbClr val="FFFFFF">
              <a:alpha val="83460"/>
            </a:srgbClr>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a:p>
            <a:pPr indent="-304800" lvl="0" marL="457200" rtl="0" algn="l">
              <a:spcBef>
                <a:spcPts val="0"/>
              </a:spcBef>
              <a:spcAft>
                <a:spcPts val="0"/>
              </a:spcAft>
              <a:buSzPts val="1200"/>
              <a:buChar char="●"/>
            </a:pPr>
            <a:r>
              <a:rPr lang="en" sz="1200"/>
              <a:t>family</a:t>
            </a:r>
            <a:endParaRPr sz="1200"/>
          </a:p>
          <a:p>
            <a:pPr indent="-304800" lvl="0" marL="457200" rtl="0" algn="l">
              <a:spcBef>
                <a:spcPts val="0"/>
              </a:spcBef>
              <a:spcAft>
                <a:spcPts val="0"/>
              </a:spcAft>
              <a:buSzPts val="1200"/>
              <a:buChar char="●"/>
            </a:pPr>
            <a:r>
              <a:rPr lang="en" sz="1200"/>
              <a:t>group</a:t>
            </a:r>
            <a:endParaRPr sz="1200"/>
          </a:p>
          <a:p>
            <a:pPr indent="-304800" lvl="0" marL="457200" rtl="0" algn="l">
              <a:spcBef>
                <a:spcPts val="0"/>
              </a:spcBef>
              <a:spcAft>
                <a:spcPts val="0"/>
              </a:spcAft>
              <a:buSzPts val="1200"/>
              <a:buChar char="●"/>
            </a:pPr>
            <a:r>
              <a:rPr lang="en" sz="1200"/>
              <a:t>plenty</a:t>
            </a:r>
            <a:endParaRPr sz="1200"/>
          </a:p>
          <a:p>
            <a:pPr indent="-304800" lvl="0" marL="457200" rtl="0" algn="l">
              <a:spcBef>
                <a:spcPts val="0"/>
              </a:spcBef>
              <a:spcAft>
                <a:spcPts val="0"/>
              </a:spcAft>
              <a:buSzPts val="1200"/>
              <a:buChar char="●"/>
            </a:pPr>
            <a:r>
              <a:rPr lang="en" sz="1200"/>
              <a:t>space</a:t>
            </a:r>
            <a:endParaRPr sz="1200"/>
          </a:p>
          <a:p>
            <a:pPr indent="-304800" lvl="0" marL="457200" rtl="0" algn="l">
              <a:spcBef>
                <a:spcPts val="0"/>
              </a:spcBef>
              <a:spcAft>
                <a:spcPts val="0"/>
              </a:spcAft>
              <a:buSzPts val="1200"/>
              <a:buChar char="●"/>
            </a:pPr>
            <a:r>
              <a:rPr lang="en" sz="1200"/>
              <a:t>friends</a:t>
            </a:r>
            <a:endParaRPr sz="1200"/>
          </a:p>
          <a:p>
            <a:pPr indent="-304800" lvl="0" marL="457200" rtl="0" algn="l">
              <a:spcBef>
                <a:spcPts val="0"/>
              </a:spcBef>
              <a:spcAft>
                <a:spcPts val="0"/>
              </a:spcAft>
              <a:buSzPts val="1200"/>
              <a:buChar char="●"/>
            </a:pPr>
            <a:r>
              <a:rPr lang="en" sz="1200"/>
              <a:t>party</a:t>
            </a:r>
            <a:endParaRPr sz="1200"/>
          </a:p>
          <a:p>
            <a:pPr indent="-304800" lvl="0" marL="457200" rtl="0" algn="l">
              <a:spcBef>
                <a:spcPts val="0"/>
              </a:spcBef>
              <a:spcAft>
                <a:spcPts val="0"/>
              </a:spcAft>
              <a:buSzPts val="1200"/>
              <a:buChar char="●"/>
            </a:pPr>
            <a:r>
              <a:rPr lang="en" sz="1200"/>
              <a:t>large</a:t>
            </a:r>
            <a:endParaRPr sz="1200"/>
          </a:p>
          <a:p>
            <a:pPr indent="-304800" lvl="0" marL="457200" rtl="0" algn="l">
              <a:spcBef>
                <a:spcPts val="0"/>
              </a:spcBef>
              <a:spcAft>
                <a:spcPts val="0"/>
              </a:spcAft>
              <a:buSzPts val="1200"/>
              <a:buChar char="●"/>
            </a:pPr>
            <a:r>
              <a:rPr lang="en" sz="1200"/>
              <a:t>spacious</a:t>
            </a:r>
            <a:endParaRPr sz="1200"/>
          </a:p>
          <a:p>
            <a:pPr indent="-304800" lvl="0" marL="457200" rtl="0" algn="l">
              <a:spcBef>
                <a:spcPts val="0"/>
              </a:spcBef>
              <a:spcAft>
                <a:spcPts val="0"/>
              </a:spcAft>
              <a:buSzPts val="1200"/>
              <a:buChar char="●"/>
            </a:pPr>
            <a:r>
              <a:rPr lang="en" sz="1200"/>
              <a:t>house</a:t>
            </a:r>
            <a:endParaRPr sz="1200"/>
          </a:p>
          <a:p>
            <a:pPr indent="-304800" lvl="0" marL="457200" rtl="0" algn="l">
              <a:spcBef>
                <a:spcPts val="0"/>
              </a:spcBef>
              <a:spcAft>
                <a:spcPts val="0"/>
              </a:spcAft>
              <a:buSzPts val="1200"/>
              <a:buChar char="●"/>
            </a:pPr>
            <a:r>
              <a:rPr lang="en" sz="1200"/>
              <a:t>weekend</a:t>
            </a:r>
            <a:endParaRPr sz="1200"/>
          </a:p>
          <a:p>
            <a:pPr indent="-304800" lvl="0" marL="457200" rtl="0" algn="l">
              <a:spcBef>
                <a:spcPts val="0"/>
              </a:spcBef>
              <a:spcAft>
                <a:spcPts val="0"/>
              </a:spcAft>
              <a:buSzPts val="1200"/>
              <a:buChar char="●"/>
            </a:pPr>
            <a:r>
              <a:rPr lang="en" sz="1200"/>
              <a:t>lake</a:t>
            </a:r>
            <a:endParaRPr sz="1200"/>
          </a:p>
        </p:txBody>
      </p:sp>
      <p:sp>
        <p:nvSpPr>
          <p:cNvPr id="110" name="Google Shape;110;p18"/>
          <p:cNvSpPr txBox="1"/>
          <p:nvPr>
            <p:ph idx="1" type="body"/>
          </p:nvPr>
        </p:nvSpPr>
        <p:spPr>
          <a:xfrm>
            <a:off x="2549175" y="1397175"/>
            <a:ext cx="1940700" cy="3204900"/>
          </a:xfrm>
          <a:prstGeom prst="rect">
            <a:avLst/>
          </a:prstGeom>
          <a:solidFill>
            <a:srgbClr val="FFFFFF">
              <a:alpha val="83460"/>
            </a:srgbClr>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u="sng"/>
          </a:p>
          <a:p>
            <a:pPr indent="-304800" lvl="0" marL="457200" rtl="0" algn="l">
              <a:spcBef>
                <a:spcPts val="0"/>
              </a:spcBef>
              <a:spcAft>
                <a:spcPts val="0"/>
              </a:spcAft>
              <a:buSzPts val="1200"/>
              <a:buChar char="●"/>
            </a:pPr>
            <a:r>
              <a:rPr lang="en" sz="1200"/>
              <a:t>comfortable</a:t>
            </a:r>
            <a:endParaRPr sz="1200"/>
          </a:p>
          <a:p>
            <a:pPr indent="-304800" lvl="0" marL="457200" rtl="0" algn="l">
              <a:spcBef>
                <a:spcPts val="0"/>
              </a:spcBef>
              <a:spcAft>
                <a:spcPts val="0"/>
              </a:spcAft>
              <a:buSzPts val="1200"/>
              <a:buChar char="●"/>
            </a:pPr>
            <a:r>
              <a:rPr lang="en" sz="1200"/>
              <a:t>quiet</a:t>
            </a:r>
            <a:endParaRPr sz="1200"/>
          </a:p>
          <a:p>
            <a:pPr indent="-304800" lvl="0" marL="457200" rtl="0" algn="l">
              <a:spcBef>
                <a:spcPts val="0"/>
              </a:spcBef>
              <a:spcAft>
                <a:spcPts val="0"/>
              </a:spcAft>
              <a:buSzPts val="1200"/>
              <a:buChar char="●"/>
            </a:pPr>
            <a:r>
              <a:rPr lang="en" sz="1200"/>
              <a:t>wonderful</a:t>
            </a:r>
            <a:endParaRPr sz="1200"/>
          </a:p>
          <a:p>
            <a:pPr indent="-304800" lvl="0" marL="457200" rtl="0" algn="l">
              <a:spcBef>
                <a:spcPts val="0"/>
              </a:spcBef>
              <a:spcAft>
                <a:spcPts val="0"/>
              </a:spcAft>
              <a:buSzPts val="1200"/>
              <a:buChar char="●"/>
            </a:pPr>
            <a:r>
              <a:rPr lang="en" sz="1200"/>
              <a:t>beautiful</a:t>
            </a:r>
            <a:endParaRPr sz="1200"/>
          </a:p>
          <a:p>
            <a:pPr indent="-304800" lvl="0" marL="457200" rtl="0" algn="l">
              <a:spcBef>
                <a:spcPts val="0"/>
              </a:spcBef>
              <a:spcAft>
                <a:spcPts val="0"/>
              </a:spcAft>
              <a:buSzPts val="1200"/>
              <a:buChar char="●"/>
            </a:pPr>
            <a:r>
              <a:rPr lang="en" sz="1200"/>
              <a:t>lovely</a:t>
            </a:r>
            <a:endParaRPr sz="1200"/>
          </a:p>
          <a:p>
            <a:pPr indent="-304800" lvl="0" marL="457200" rtl="0" algn="l">
              <a:spcBef>
                <a:spcPts val="0"/>
              </a:spcBef>
              <a:spcAft>
                <a:spcPts val="0"/>
              </a:spcAft>
              <a:buSzPts val="1200"/>
              <a:buChar char="●"/>
            </a:pPr>
            <a:r>
              <a:rPr lang="en" sz="1200"/>
              <a:t>barton</a:t>
            </a:r>
            <a:endParaRPr sz="1200"/>
          </a:p>
          <a:p>
            <a:pPr indent="-304800" lvl="0" marL="457200" rtl="0" algn="l">
              <a:spcBef>
                <a:spcPts val="0"/>
              </a:spcBef>
              <a:spcAft>
                <a:spcPts val="0"/>
              </a:spcAft>
              <a:buSzPts val="1200"/>
              <a:buChar char="●"/>
            </a:pPr>
            <a:r>
              <a:rPr lang="en" sz="1200"/>
              <a:t>springs</a:t>
            </a:r>
            <a:endParaRPr sz="1200"/>
          </a:p>
        </p:txBody>
      </p:sp>
      <p:sp>
        <p:nvSpPr>
          <p:cNvPr id="111" name="Google Shape;111;p18"/>
          <p:cNvSpPr txBox="1"/>
          <p:nvPr>
            <p:ph idx="1" type="body"/>
          </p:nvPr>
        </p:nvSpPr>
        <p:spPr>
          <a:xfrm>
            <a:off x="4802425" y="1397199"/>
            <a:ext cx="1940700" cy="3204900"/>
          </a:xfrm>
          <a:prstGeom prst="rect">
            <a:avLst/>
          </a:prstGeom>
          <a:solidFill>
            <a:srgbClr val="FFFFFF">
              <a:alpha val="83460"/>
            </a:srgbClr>
          </a:solidFill>
        </p:spPr>
        <p:txBody>
          <a:bodyPr anchorCtr="0" anchor="t" bIns="91425" lIns="91425" spcFirstLastPara="1" rIns="91425" wrap="square" tIns="91425">
            <a:noAutofit/>
          </a:bodyPr>
          <a:lstStyle/>
          <a:p>
            <a:pPr indent="0" lvl="0" marL="0" rtl="0" algn="ctr">
              <a:spcBef>
                <a:spcPts val="0"/>
              </a:spcBef>
              <a:spcAft>
                <a:spcPts val="0"/>
              </a:spcAft>
              <a:buNone/>
            </a:pPr>
            <a:r>
              <a:t/>
            </a:r>
            <a:endParaRPr b="1" u="sng"/>
          </a:p>
          <a:p>
            <a:pPr indent="-304800" lvl="0" marL="457200" rtl="0" algn="l">
              <a:spcBef>
                <a:spcPts val="0"/>
              </a:spcBef>
              <a:spcAft>
                <a:spcPts val="0"/>
              </a:spcAft>
              <a:buSzPts val="1200"/>
              <a:buChar char="●"/>
            </a:pPr>
            <a:r>
              <a:rPr lang="en" sz="1200"/>
              <a:t>kitchen</a:t>
            </a:r>
            <a:endParaRPr sz="1200"/>
          </a:p>
          <a:p>
            <a:pPr indent="-304800" lvl="0" marL="457200" rtl="0" algn="l">
              <a:spcBef>
                <a:spcPts val="0"/>
              </a:spcBef>
              <a:spcAft>
                <a:spcPts val="0"/>
              </a:spcAft>
              <a:buSzPts val="1200"/>
              <a:buChar char="●"/>
            </a:pPr>
            <a:r>
              <a:rPr lang="en" sz="1200"/>
              <a:t>room</a:t>
            </a:r>
            <a:endParaRPr sz="1200"/>
          </a:p>
          <a:p>
            <a:pPr indent="-304800" lvl="0" marL="457200" rtl="0" algn="l">
              <a:spcBef>
                <a:spcPts val="0"/>
              </a:spcBef>
              <a:spcAft>
                <a:spcPts val="0"/>
              </a:spcAft>
              <a:buSzPts val="1200"/>
              <a:buChar char="●"/>
            </a:pPr>
            <a:r>
              <a:rPr lang="en" sz="1200"/>
              <a:t>bed</a:t>
            </a:r>
            <a:endParaRPr sz="1200"/>
          </a:p>
          <a:p>
            <a:pPr indent="-304800" lvl="0" marL="457200" rtl="0" algn="l">
              <a:spcBef>
                <a:spcPts val="0"/>
              </a:spcBef>
              <a:spcAft>
                <a:spcPts val="0"/>
              </a:spcAft>
              <a:buSzPts val="1200"/>
              <a:buChar char="●"/>
            </a:pPr>
            <a:r>
              <a:rPr lang="en" sz="1200"/>
              <a:t>bathroom</a:t>
            </a:r>
            <a:endParaRPr sz="1200"/>
          </a:p>
          <a:p>
            <a:pPr indent="-304800" lvl="0" marL="457200" rtl="0" algn="l">
              <a:spcBef>
                <a:spcPts val="0"/>
              </a:spcBef>
              <a:spcAft>
                <a:spcPts val="0"/>
              </a:spcAft>
              <a:buSzPts val="1200"/>
              <a:buChar char="●"/>
            </a:pPr>
            <a:r>
              <a:rPr lang="en" sz="1200"/>
              <a:t>towels</a:t>
            </a:r>
            <a:endParaRPr sz="1200"/>
          </a:p>
          <a:p>
            <a:pPr indent="-304800" lvl="0" marL="457200" rtl="0" algn="l">
              <a:spcBef>
                <a:spcPts val="0"/>
              </a:spcBef>
              <a:spcAft>
                <a:spcPts val="0"/>
              </a:spcAft>
              <a:buSzPts val="1200"/>
              <a:buChar char="●"/>
            </a:pPr>
            <a:r>
              <a:rPr lang="en" sz="1200"/>
              <a:t>living</a:t>
            </a:r>
            <a:endParaRPr sz="1200"/>
          </a:p>
          <a:p>
            <a:pPr indent="-304800" lvl="0" marL="457200" rtl="0" algn="l">
              <a:spcBef>
                <a:spcPts val="0"/>
              </a:spcBef>
              <a:spcAft>
                <a:spcPts val="0"/>
              </a:spcAft>
              <a:buSzPts val="1200"/>
              <a:buChar char="●"/>
            </a:pPr>
            <a:r>
              <a:rPr lang="en" sz="1200"/>
              <a:t>bedroom</a:t>
            </a:r>
            <a:endParaRPr sz="1200"/>
          </a:p>
          <a:p>
            <a:pPr indent="-304800" lvl="0" marL="457200" rtl="0" algn="l">
              <a:spcBef>
                <a:spcPts val="0"/>
              </a:spcBef>
              <a:spcAft>
                <a:spcPts val="0"/>
              </a:spcAft>
              <a:buSzPts val="1200"/>
              <a:buChar char="●"/>
            </a:pPr>
            <a:r>
              <a:rPr lang="en" sz="1200"/>
              <a:t>TV</a:t>
            </a:r>
            <a:endParaRPr sz="1200"/>
          </a:p>
          <a:p>
            <a:pPr indent="-304800" lvl="0" marL="457200" rtl="0" algn="l">
              <a:spcBef>
                <a:spcPts val="0"/>
              </a:spcBef>
              <a:spcAft>
                <a:spcPts val="0"/>
              </a:spcAft>
              <a:buSzPts val="1200"/>
              <a:buChar char="●"/>
            </a:pPr>
            <a:r>
              <a:rPr lang="en" sz="1200"/>
              <a:t>shower</a:t>
            </a:r>
            <a:endParaRPr sz="1200"/>
          </a:p>
          <a:p>
            <a:pPr indent="-304800" lvl="0" marL="457200" rtl="0" algn="l">
              <a:spcBef>
                <a:spcPts val="0"/>
              </a:spcBef>
              <a:spcAft>
                <a:spcPts val="0"/>
              </a:spcAft>
              <a:buSzPts val="1200"/>
              <a:buChar char="●"/>
            </a:pPr>
            <a:r>
              <a:rPr lang="en" sz="1200"/>
              <a:t>parking</a:t>
            </a:r>
            <a:endParaRPr sz="1200"/>
          </a:p>
          <a:p>
            <a:pPr indent="-304800" lvl="0" marL="457200" rtl="0" algn="l">
              <a:spcBef>
                <a:spcPts val="0"/>
              </a:spcBef>
              <a:spcAft>
                <a:spcPts val="0"/>
              </a:spcAft>
              <a:buSzPts val="1200"/>
              <a:buChar char="●"/>
            </a:pPr>
            <a:r>
              <a:rPr lang="en" sz="1200"/>
              <a:t>bedrooms</a:t>
            </a:r>
            <a:endParaRPr sz="1200"/>
          </a:p>
          <a:p>
            <a:pPr indent="-304800" lvl="0" marL="457200" rtl="0" algn="l">
              <a:spcBef>
                <a:spcPts val="0"/>
              </a:spcBef>
              <a:spcAft>
                <a:spcPts val="0"/>
              </a:spcAft>
              <a:buSzPts val="1200"/>
              <a:buChar char="●"/>
            </a:pPr>
            <a:r>
              <a:rPr lang="en" sz="1200"/>
              <a:t>dryer</a:t>
            </a:r>
            <a:endParaRPr sz="1200"/>
          </a:p>
          <a:p>
            <a:pPr indent="-304800" lvl="0" marL="457200" rtl="0" algn="l">
              <a:spcBef>
                <a:spcPts val="0"/>
              </a:spcBef>
              <a:spcAft>
                <a:spcPts val="0"/>
              </a:spcAft>
              <a:buSzPts val="1200"/>
              <a:buChar char="●"/>
            </a:pPr>
            <a:r>
              <a:rPr lang="en" sz="1200"/>
              <a:t>pool</a:t>
            </a:r>
            <a:endParaRPr sz="1200"/>
          </a:p>
        </p:txBody>
      </p:sp>
      <p:sp>
        <p:nvSpPr>
          <p:cNvPr id="112" name="Google Shape;112;p18"/>
          <p:cNvSpPr txBox="1"/>
          <p:nvPr>
            <p:ph idx="1" type="body"/>
          </p:nvPr>
        </p:nvSpPr>
        <p:spPr>
          <a:xfrm>
            <a:off x="7055675" y="1397175"/>
            <a:ext cx="1940700" cy="3204900"/>
          </a:xfrm>
          <a:prstGeom prst="rect">
            <a:avLst/>
          </a:prstGeom>
          <a:solidFill>
            <a:srgbClr val="FFFFFF">
              <a:alpha val="83460"/>
            </a:srgbClr>
          </a:solidFill>
        </p:spPr>
        <p:txBody>
          <a:bodyPr anchorCtr="0" anchor="t" bIns="91425" lIns="91425" spcFirstLastPara="1" rIns="91425" wrap="square" tIns="91425">
            <a:noAutofit/>
          </a:bodyPr>
          <a:lstStyle/>
          <a:p>
            <a:pPr indent="0" lvl="0" marL="0" rtl="0" algn="ctr">
              <a:spcBef>
                <a:spcPts val="0"/>
              </a:spcBef>
              <a:spcAft>
                <a:spcPts val="0"/>
              </a:spcAft>
              <a:buNone/>
            </a:pPr>
            <a:r>
              <a:t/>
            </a:r>
            <a:endParaRPr b="1" u="sng"/>
          </a:p>
          <a:p>
            <a:pPr indent="-304800" lvl="0" marL="457200" rtl="0" algn="l">
              <a:spcBef>
                <a:spcPts val="0"/>
              </a:spcBef>
              <a:spcAft>
                <a:spcPts val="0"/>
              </a:spcAft>
              <a:buSzPts val="1200"/>
              <a:buChar char="●"/>
            </a:pPr>
            <a:r>
              <a:rPr lang="en" sz="1200"/>
              <a:t>downtown</a:t>
            </a:r>
            <a:endParaRPr sz="1200"/>
          </a:p>
          <a:p>
            <a:pPr indent="-304800" lvl="0" marL="457200" rtl="0" algn="l">
              <a:spcBef>
                <a:spcPts val="0"/>
              </a:spcBef>
              <a:spcAft>
                <a:spcPts val="0"/>
              </a:spcAft>
              <a:buSzPts val="1200"/>
              <a:buChar char="●"/>
            </a:pPr>
            <a:r>
              <a:rPr lang="en" sz="1200"/>
              <a:t>restaurants</a:t>
            </a:r>
            <a:endParaRPr sz="1200"/>
          </a:p>
          <a:p>
            <a:pPr indent="-304800" lvl="0" marL="457200" rtl="0" algn="l">
              <a:spcBef>
                <a:spcPts val="0"/>
              </a:spcBef>
              <a:spcAft>
                <a:spcPts val="0"/>
              </a:spcAft>
              <a:buSzPts val="1200"/>
              <a:buChar char="●"/>
            </a:pPr>
            <a:r>
              <a:rPr lang="en" sz="1200"/>
              <a:t>walk</a:t>
            </a:r>
            <a:endParaRPr sz="1200"/>
          </a:p>
          <a:p>
            <a:pPr indent="-304800" lvl="0" marL="457200" rtl="0" algn="l">
              <a:spcBef>
                <a:spcPts val="0"/>
              </a:spcBef>
              <a:spcAft>
                <a:spcPts val="0"/>
              </a:spcAft>
              <a:buSzPts val="1200"/>
              <a:buChar char="●"/>
            </a:pPr>
            <a:r>
              <a:rPr lang="en" sz="1200"/>
              <a:t>close</a:t>
            </a:r>
            <a:endParaRPr sz="1200"/>
          </a:p>
          <a:p>
            <a:pPr indent="-304800" lvl="0" marL="457200" rtl="0" algn="l">
              <a:spcBef>
                <a:spcPts val="0"/>
              </a:spcBef>
              <a:spcAft>
                <a:spcPts val="0"/>
              </a:spcAft>
              <a:buSzPts val="1200"/>
              <a:buChar char="●"/>
            </a:pPr>
            <a:r>
              <a:rPr lang="en" sz="1200">
                <a:solidFill>
                  <a:schemeClr val="dk1"/>
                </a:solidFill>
              </a:rPr>
              <a:t>s</a:t>
            </a:r>
            <a:r>
              <a:rPr lang="en" sz="1200">
                <a:solidFill>
                  <a:schemeClr val="dk1"/>
                </a:solidFill>
              </a:rPr>
              <a:t>outh </a:t>
            </a:r>
            <a:endParaRPr sz="1200">
              <a:solidFill>
                <a:schemeClr val="dk1"/>
              </a:solidFill>
            </a:endParaRPr>
          </a:p>
          <a:p>
            <a:pPr indent="-304800" lvl="0" marL="457200" rtl="0" algn="l">
              <a:spcBef>
                <a:spcPts val="0"/>
              </a:spcBef>
              <a:spcAft>
                <a:spcPts val="0"/>
              </a:spcAft>
              <a:buSzPts val="1200"/>
              <a:buChar char="●"/>
            </a:pPr>
            <a:r>
              <a:rPr lang="en" sz="1200"/>
              <a:t>c</a:t>
            </a:r>
            <a:r>
              <a:rPr lang="en" sz="1200"/>
              <a:t>ongress</a:t>
            </a:r>
            <a:endParaRPr sz="1200"/>
          </a:p>
          <a:p>
            <a:pPr indent="-304800" lvl="0" marL="457200" rtl="0" algn="l">
              <a:spcBef>
                <a:spcPts val="0"/>
              </a:spcBef>
              <a:spcAft>
                <a:spcPts val="0"/>
              </a:spcAft>
              <a:buSzPts val="1200"/>
              <a:buChar char="●"/>
            </a:pPr>
            <a:r>
              <a:rPr lang="en" sz="1200"/>
              <a:t>6th</a:t>
            </a:r>
            <a:endParaRPr sz="1200"/>
          </a:p>
          <a:p>
            <a:pPr indent="-304800" lvl="0" marL="457200" rtl="0" algn="l">
              <a:spcBef>
                <a:spcPts val="0"/>
              </a:spcBef>
              <a:spcAft>
                <a:spcPts val="0"/>
              </a:spcAft>
              <a:buSzPts val="1200"/>
              <a:buChar char="●"/>
            </a:pPr>
            <a:r>
              <a:rPr lang="en" sz="1200"/>
              <a:t>street</a:t>
            </a:r>
            <a:endParaRPr sz="1200"/>
          </a:p>
          <a:p>
            <a:pPr indent="-304800" lvl="0" marL="457200" rtl="0" algn="l">
              <a:spcBef>
                <a:spcPts val="0"/>
              </a:spcBef>
              <a:spcAft>
                <a:spcPts val="0"/>
              </a:spcAft>
              <a:buSzPts val="1200"/>
              <a:buChar char="●"/>
            </a:pPr>
            <a:r>
              <a:rPr lang="en" sz="1200"/>
              <a:t>distance</a:t>
            </a:r>
            <a:endParaRPr sz="1200"/>
          </a:p>
          <a:p>
            <a:pPr indent="-304800" lvl="0" marL="457200" rtl="0" algn="l">
              <a:spcBef>
                <a:spcPts val="0"/>
              </a:spcBef>
              <a:spcAft>
                <a:spcPts val="0"/>
              </a:spcAft>
              <a:buSzPts val="1200"/>
              <a:buChar char="●"/>
            </a:pPr>
            <a:r>
              <a:rPr lang="en" sz="1200"/>
              <a:t>food</a:t>
            </a:r>
            <a:endParaRPr sz="1200"/>
          </a:p>
          <a:p>
            <a:pPr indent="-304800" lvl="0" marL="457200" rtl="0" algn="l">
              <a:spcBef>
                <a:spcPts val="0"/>
              </a:spcBef>
              <a:spcAft>
                <a:spcPts val="0"/>
              </a:spcAft>
              <a:buSzPts val="1200"/>
              <a:buChar char="●"/>
            </a:pPr>
            <a:r>
              <a:rPr lang="en" sz="1200"/>
              <a:t>shops</a:t>
            </a:r>
            <a:endParaRPr sz="1200"/>
          </a:p>
          <a:p>
            <a:pPr indent="-304800" lvl="0" marL="457200" rtl="0" algn="l">
              <a:spcBef>
                <a:spcPts val="0"/>
              </a:spcBef>
              <a:spcAft>
                <a:spcPts val="0"/>
              </a:spcAft>
              <a:buSzPts val="1200"/>
              <a:buChar char="●"/>
            </a:pPr>
            <a:r>
              <a:rPr lang="en" sz="1200"/>
              <a:t>town</a:t>
            </a:r>
            <a:endParaRPr sz="1200"/>
          </a:p>
          <a:p>
            <a:pPr indent="-304800" lvl="0" marL="457200" rtl="0" algn="l">
              <a:spcBef>
                <a:spcPts val="0"/>
              </a:spcBef>
              <a:spcAft>
                <a:spcPts val="0"/>
              </a:spcAft>
              <a:buSzPts val="1200"/>
              <a:buChar char="●"/>
            </a:pPr>
            <a:r>
              <a:rPr lang="en" sz="1200"/>
              <a:t>bars</a:t>
            </a:r>
            <a:endParaRPr sz="1200"/>
          </a:p>
        </p:txBody>
      </p:sp>
      <p:sp>
        <p:nvSpPr>
          <p:cNvPr id="113" name="Google Shape;113;p18"/>
          <p:cNvSpPr txBox="1"/>
          <p:nvPr/>
        </p:nvSpPr>
        <p:spPr>
          <a:xfrm>
            <a:off x="294700" y="1185625"/>
            <a:ext cx="1664100" cy="381300"/>
          </a:xfrm>
          <a:prstGeom prst="rect">
            <a:avLst/>
          </a:prstGeom>
          <a:solidFill>
            <a:srgbClr val="0F6DB7">
              <a:alpha val="842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HOME SIZE</a:t>
            </a:r>
            <a:endParaRPr b="1">
              <a:solidFill>
                <a:srgbClr val="FFFFFF"/>
              </a:solidFill>
            </a:endParaRPr>
          </a:p>
        </p:txBody>
      </p:sp>
      <p:sp>
        <p:nvSpPr>
          <p:cNvPr id="114" name="Google Shape;114;p18"/>
          <p:cNvSpPr txBox="1"/>
          <p:nvPr/>
        </p:nvSpPr>
        <p:spPr>
          <a:xfrm>
            <a:off x="2551150" y="1185625"/>
            <a:ext cx="1664100" cy="381300"/>
          </a:xfrm>
          <a:prstGeom prst="rect">
            <a:avLst/>
          </a:prstGeom>
          <a:solidFill>
            <a:srgbClr val="0F6DB7">
              <a:alpha val="842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SURROUNDINGS</a:t>
            </a:r>
            <a:endParaRPr b="1">
              <a:solidFill>
                <a:srgbClr val="FFFFFF"/>
              </a:solidFill>
            </a:endParaRPr>
          </a:p>
        </p:txBody>
      </p:sp>
      <p:sp>
        <p:nvSpPr>
          <p:cNvPr id="115" name="Google Shape;115;p18"/>
          <p:cNvSpPr txBox="1"/>
          <p:nvPr/>
        </p:nvSpPr>
        <p:spPr>
          <a:xfrm>
            <a:off x="4803650" y="1185625"/>
            <a:ext cx="1664100" cy="381300"/>
          </a:xfrm>
          <a:prstGeom prst="rect">
            <a:avLst/>
          </a:prstGeom>
          <a:solidFill>
            <a:srgbClr val="0F6DB7">
              <a:alpha val="842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AMENITIES</a:t>
            </a:r>
            <a:endParaRPr b="1">
              <a:solidFill>
                <a:srgbClr val="FFFFFF"/>
              </a:solidFill>
            </a:endParaRPr>
          </a:p>
        </p:txBody>
      </p:sp>
      <p:sp>
        <p:nvSpPr>
          <p:cNvPr id="116" name="Google Shape;116;p18"/>
          <p:cNvSpPr txBox="1"/>
          <p:nvPr/>
        </p:nvSpPr>
        <p:spPr>
          <a:xfrm>
            <a:off x="7055675" y="1185625"/>
            <a:ext cx="1664100" cy="381300"/>
          </a:xfrm>
          <a:prstGeom prst="rect">
            <a:avLst/>
          </a:prstGeom>
          <a:solidFill>
            <a:srgbClr val="0F6DB7">
              <a:alpha val="8423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LOCATION</a:t>
            </a:r>
            <a:endParaRPr b="1">
              <a:solidFill>
                <a:srgbClr val="FFFFFF"/>
              </a:solidFill>
            </a:endParaRPr>
          </a:p>
        </p:txBody>
      </p:sp>
      <p:pic>
        <p:nvPicPr>
          <p:cNvPr id="117" name="Google Shape;117;p18"/>
          <p:cNvPicPr preferRelativeResize="0"/>
          <p:nvPr/>
        </p:nvPicPr>
        <p:blipFill rotWithShape="1">
          <a:blip r:embed="rId7">
            <a:alphaModFix/>
          </a:blip>
          <a:srcRect b="34617" l="0" r="0" t="32743"/>
          <a:stretch/>
        </p:blipFill>
        <p:spPr>
          <a:xfrm>
            <a:off x="7622175" y="44725"/>
            <a:ext cx="1521826" cy="363700"/>
          </a:xfrm>
          <a:prstGeom prst="rect">
            <a:avLst/>
          </a:prstGeom>
          <a:noFill/>
          <a:ln>
            <a:noFill/>
          </a:ln>
        </p:spPr>
      </p:pic>
      <p:sp>
        <p:nvSpPr>
          <p:cNvPr id="118" name="Google Shape;118;p18"/>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119" name="Google Shape;119;p18"/>
          <p:cNvSpPr/>
          <p:nvPr/>
        </p:nvSpPr>
        <p:spPr>
          <a:xfrm>
            <a:off x="1963844"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REVIEW TOPICS</a:t>
            </a:r>
            <a:endParaRPr sz="800">
              <a:solidFill>
                <a:srgbClr val="FFFFFF"/>
              </a:solidFill>
              <a:latin typeface="Roboto"/>
              <a:ea typeface="Roboto"/>
              <a:cs typeface="Roboto"/>
              <a:sym typeface="Roboto"/>
            </a:endParaRPr>
          </a:p>
        </p:txBody>
      </p:sp>
      <p:sp>
        <p:nvSpPr>
          <p:cNvPr id="120" name="Google Shape;120;p18"/>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121" name="Google Shape;121;p18"/>
          <p:cNvSpPr/>
          <p:nvPr/>
        </p:nvSpPr>
        <p:spPr>
          <a:xfrm>
            <a:off x="5353208"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122" name="Google Shape;122;p18"/>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 Words for Topics</a:t>
            </a:r>
            <a:endParaRPr/>
          </a:p>
        </p:txBody>
      </p:sp>
      <p:pic>
        <p:nvPicPr>
          <p:cNvPr id="128" name="Google Shape;128;p19"/>
          <p:cNvPicPr preferRelativeResize="0"/>
          <p:nvPr/>
        </p:nvPicPr>
        <p:blipFill>
          <a:blip r:embed="rId3">
            <a:alphaModFix/>
          </a:blip>
          <a:stretch>
            <a:fillRect/>
          </a:stretch>
        </p:blipFill>
        <p:spPr>
          <a:xfrm>
            <a:off x="4849942" y="2936363"/>
            <a:ext cx="3008860" cy="1808650"/>
          </a:xfrm>
          <a:prstGeom prst="rect">
            <a:avLst/>
          </a:prstGeom>
          <a:noFill/>
          <a:ln>
            <a:noFill/>
          </a:ln>
        </p:spPr>
      </p:pic>
      <p:pic>
        <p:nvPicPr>
          <p:cNvPr id="129" name="Google Shape;129;p19"/>
          <p:cNvPicPr preferRelativeResize="0"/>
          <p:nvPr/>
        </p:nvPicPr>
        <p:blipFill>
          <a:blip r:embed="rId4">
            <a:alphaModFix/>
          </a:blip>
          <a:stretch>
            <a:fillRect/>
          </a:stretch>
        </p:blipFill>
        <p:spPr>
          <a:xfrm>
            <a:off x="1285175" y="2938612"/>
            <a:ext cx="3001374" cy="1804150"/>
          </a:xfrm>
          <a:prstGeom prst="rect">
            <a:avLst/>
          </a:prstGeom>
          <a:noFill/>
          <a:ln>
            <a:noFill/>
          </a:ln>
        </p:spPr>
      </p:pic>
      <p:pic>
        <p:nvPicPr>
          <p:cNvPr id="130" name="Google Shape;130;p19"/>
          <p:cNvPicPr preferRelativeResize="0"/>
          <p:nvPr/>
        </p:nvPicPr>
        <p:blipFill>
          <a:blip r:embed="rId5">
            <a:alphaModFix/>
          </a:blip>
          <a:stretch>
            <a:fillRect/>
          </a:stretch>
        </p:blipFill>
        <p:spPr>
          <a:xfrm>
            <a:off x="4851767" y="1017725"/>
            <a:ext cx="3008845" cy="1808641"/>
          </a:xfrm>
          <a:prstGeom prst="rect">
            <a:avLst/>
          </a:prstGeom>
          <a:noFill/>
          <a:ln>
            <a:noFill/>
          </a:ln>
        </p:spPr>
      </p:pic>
      <p:pic>
        <p:nvPicPr>
          <p:cNvPr id="131" name="Google Shape;131;p19"/>
          <p:cNvPicPr preferRelativeResize="0"/>
          <p:nvPr/>
        </p:nvPicPr>
        <p:blipFill>
          <a:blip r:embed="rId6">
            <a:alphaModFix/>
          </a:blip>
          <a:stretch>
            <a:fillRect/>
          </a:stretch>
        </p:blipFill>
        <p:spPr>
          <a:xfrm>
            <a:off x="1283401" y="1019975"/>
            <a:ext cx="3001374" cy="1804150"/>
          </a:xfrm>
          <a:prstGeom prst="rect">
            <a:avLst/>
          </a:prstGeom>
          <a:noFill/>
          <a:ln>
            <a:noFill/>
          </a:ln>
        </p:spPr>
      </p:pic>
      <p:sp>
        <p:nvSpPr>
          <p:cNvPr id="132" name="Google Shape;132;p19"/>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133" name="Google Shape;133;p19"/>
          <p:cNvSpPr/>
          <p:nvPr/>
        </p:nvSpPr>
        <p:spPr>
          <a:xfrm>
            <a:off x="1963844"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REVIEW TOPICS</a:t>
            </a:r>
            <a:endParaRPr sz="800">
              <a:solidFill>
                <a:srgbClr val="FFFFFF"/>
              </a:solidFill>
              <a:latin typeface="Roboto"/>
              <a:ea typeface="Roboto"/>
              <a:cs typeface="Roboto"/>
              <a:sym typeface="Roboto"/>
            </a:endParaRPr>
          </a:p>
        </p:txBody>
      </p:sp>
      <p:sp>
        <p:nvSpPr>
          <p:cNvPr id="134" name="Google Shape;134;p19"/>
          <p:cNvSpPr/>
          <p:nvPr/>
        </p:nvSpPr>
        <p:spPr>
          <a:xfrm>
            <a:off x="3661613"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DESCRIPTION MATCHING</a:t>
            </a:r>
            <a:endParaRPr sz="800">
              <a:solidFill>
                <a:schemeClr val="dk1"/>
              </a:solidFill>
              <a:latin typeface="Roboto"/>
              <a:ea typeface="Roboto"/>
              <a:cs typeface="Roboto"/>
              <a:sym typeface="Roboto"/>
            </a:endParaRPr>
          </a:p>
        </p:txBody>
      </p:sp>
      <p:sp>
        <p:nvSpPr>
          <p:cNvPr id="135" name="Google Shape;135;p19"/>
          <p:cNvSpPr/>
          <p:nvPr/>
        </p:nvSpPr>
        <p:spPr>
          <a:xfrm>
            <a:off x="5353208"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136" name="Google Shape;136;p19"/>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INSERT COOL PICTURE</a:t>
            </a:r>
            <a:endParaRPr/>
          </a:p>
        </p:txBody>
      </p:sp>
      <p:sp>
        <p:nvSpPr>
          <p:cNvPr id="142" name="Google Shape;142;p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2400"/>
              <a:t>How closely </a:t>
            </a:r>
            <a:r>
              <a:rPr i="1" lang="en" sz="2400"/>
              <a:t>do</a:t>
            </a:r>
            <a:r>
              <a:rPr i="1" lang="en" sz="2400"/>
              <a:t> the descriptions match the reviews? </a:t>
            </a:r>
            <a:endParaRPr i="1" sz="2400"/>
          </a:p>
        </p:txBody>
      </p:sp>
      <p:pic>
        <p:nvPicPr>
          <p:cNvPr id="143" name="Google Shape;143;p20"/>
          <p:cNvPicPr preferRelativeResize="0"/>
          <p:nvPr/>
        </p:nvPicPr>
        <p:blipFill rotWithShape="1">
          <a:blip r:embed="rId3">
            <a:alphaModFix/>
          </a:blip>
          <a:srcRect b="0" l="20410" r="19060" t="7467"/>
          <a:stretch/>
        </p:blipFill>
        <p:spPr>
          <a:xfrm>
            <a:off x="0" y="0"/>
            <a:ext cx="4559700" cy="5143499"/>
          </a:xfrm>
          <a:prstGeom prst="rect">
            <a:avLst/>
          </a:prstGeom>
          <a:noFill/>
          <a:ln>
            <a:noFill/>
          </a:ln>
        </p:spPr>
      </p:pic>
      <p:pic>
        <p:nvPicPr>
          <p:cNvPr id="144" name="Google Shape;144;p20"/>
          <p:cNvPicPr preferRelativeResize="0"/>
          <p:nvPr/>
        </p:nvPicPr>
        <p:blipFill rotWithShape="1">
          <a:blip r:embed="rId4">
            <a:alphaModFix/>
          </a:blip>
          <a:srcRect b="34617" l="0" r="0" t="32743"/>
          <a:stretch/>
        </p:blipFill>
        <p:spPr>
          <a:xfrm>
            <a:off x="7622175" y="44725"/>
            <a:ext cx="1521826" cy="36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1"/>
          <p:cNvSpPr/>
          <p:nvPr/>
        </p:nvSpPr>
        <p:spPr>
          <a:xfrm>
            <a:off x="299825" y="4857250"/>
            <a:ext cx="1664100" cy="151500"/>
          </a:xfrm>
          <a:prstGeom prst="homePlate">
            <a:avLst>
              <a:gd fmla="val 30129"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INTRODUCTION</a:t>
            </a:r>
            <a:endParaRPr sz="800">
              <a:latin typeface="Roboto"/>
              <a:ea typeface="Roboto"/>
              <a:cs typeface="Roboto"/>
              <a:sym typeface="Roboto"/>
            </a:endParaRPr>
          </a:p>
        </p:txBody>
      </p:sp>
      <p:sp>
        <p:nvSpPr>
          <p:cNvPr id="150" name="Google Shape;150;p21"/>
          <p:cNvSpPr/>
          <p:nvPr/>
        </p:nvSpPr>
        <p:spPr>
          <a:xfrm>
            <a:off x="1963844"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Roboto"/>
                <a:ea typeface="Roboto"/>
                <a:cs typeface="Roboto"/>
                <a:sym typeface="Roboto"/>
              </a:rPr>
              <a:t>REVIEW TOPICS</a:t>
            </a:r>
            <a:endParaRPr sz="800">
              <a:solidFill>
                <a:schemeClr val="dk1"/>
              </a:solidFill>
              <a:latin typeface="Roboto"/>
              <a:ea typeface="Roboto"/>
              <a:cs typeface="Roboto"/>
              <a:sym typeface="Roboto"/>
            </a:endParaRPr>
          </a:p>
        </p:txBody>
      </p:sp>
      <p:sp>
        <p:nvSpPr>
          <p:cNvPr id="151" name="Google Shape;151;p21"/>
          <p:cNvSpPr/>
          <p:nvPr/>
        </p:nvSpPr>
        <p:spPr>
          <a:xfrm>
            <a:off x="3661613" y="4857250"/>
            <a:ext cx="1697700" cy="151500"/>
          </a:xfrm>
          <a:prstGeom prst="chevron">
            <a:avLst>
              <a:gd fmla="val 29853" name="adj"/>
            </a:avLst>
          </a:prstGeom>
          <a:solidFill>
            <a:srgbClr val="0F6DB7"/>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DESCRIPTION MATCHING</a:t>
            </a:r>
            <a:endParaRPr sz="800">
              <a:solidFill>
                <a:srgbClr val="FFFFFF"/>
              </a:solidFill>
              <a:latin typeface="Roboto"/>
              <a:ea typeface="Roboto"/>
              <a:cs typeface="Roboto"/>
              <a:sym typeface="Roboto"/>
            </a:endParaRPr>
          </a:p>
        </p:txBody>
      </p:sp>
      <p:sp>
        <p:nvSpPr>
          <p:cNvPr id="152" name="Google Shape;152;p21"/>
          <p:cNvSpPr/>
          <p:nvPr/>
        </p:nvSpPr>
        <p:spPr>
          <a:xfrm>
            <a:off x="5353208" y="4857250"/>
            <a:ext cx="16977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CUSTOMER SENTIMENTS</a:t>
            </a:r>
            <a:endParaRPr sz="800">
              <a:latin typeface="Roboto"/>
              <a:ea typeface="Roboto"/>
              <a:cs typeface="Roboto"/>
              <a:sym typeface="Roboto"/>
            </a:endParaRPr>
          </a:p>
        </p:txBody>
      </p:sp>
      <p:sp>
        <p:nvSpPr>
          <p:cNvPr id="153" name="Google Shape;153;p21"/>
          <p:cNvSpPr/>
          <p:nvPr/>
        </p:nvSpPr>
        <p:spPr>
          <a:xfrm>
            <a:off x="7056776" y="4857250"/>
            <a:ext cx="1787400" cy="151500"/>
          </a:xfrm>
          <a:prstGeom prst="chevron">
            <a:avLst>
              <a:gd fmla="val 29853" name="adj"/>
            </a:avLst>
          </a:prstGeom>
          <a:solidFill>
            <a:srgbClr val="FFFFFF"/>
          </a:solidFill>
          <a:ln cap="flat" cmpd="sng" w="9525">
            <a:solidFill>
              <a:srgbClr val="0F6D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RECOMMENDATIONS</a:t>
            </a:r>
            <a:endParaRPr sz="800">
              <a:latin typeface="Roboto"/>
              <a:ea typeface="Roboto"/>
              <a:cs typeface="Roboto"/>
              <a:sym typeface="Roboto"/>
            </a:endParaRPr>
          </a:p>
        </p:txBody>
      </p:sp>
      <p:graphicFrame>
        <p:nvGraphicFramePr>
          <p:cNvPr id="154" name="Google Shape;154;p21"/>
          <p:cNvGraphicFramePr/>
          <p:nvPr/>
        </p:nvGraphicFramePr>
        <p:xfrm>
          <a:off x="316275" y="709788"/>
          <a:ext cx="3000000" cy="3000000"/>
        </p:xfrm>
        <a:graphic>
          <a:graphicData uri="http://schemas.openxmlformats.org/drawingml/2006/table">
            <a:tbl>
              <a:tblPr>
                <a:noFill/>
                <a:tableStyleId>{FEE144D5-9554-44AC-AFCF-A64FA1776C66}</a:tableStyleId>
              </a:tblPr>
              <a:tblGrid>
                <a:gridCol w="1542375"/>
                <a:gridCol w="572825"/>
                <a:gridCol w="1000775"/>
                <a:gridCol w="987350"/>
              </a:tblGrid>
              <a:tr h="505750">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gridSpan="2">
                  <a:txBody>
                    <a:bodyPr>
                      <a:noAutofit/>
                    </a:bodyPr>
                    <a:lstStyle/>
                    <a:p>
                      <a:pPr indent="0" lvl="0" marL="0" rtl="0" algn="l">
                        <a:spcBef>
                          <a:spcPts val="0"/>
                        </a:spcBef>
                        <a:spcAft>
                          <a:spcPts val="0"/>
                        </a:spcAft>
                        <a:buNone/>
                      </a:pPr>
                      <a:r>
                        <a:rPr b="1" i="1" lang="en" sz="1200"/>
                        <a:t>‘</a:t>
                      </a:r>
                      <a:r>
                        <a:rPr b="1" i="1" lang="en" sz="1200"/>
                        <a:t>Home Size’ predicted by topic modeling</a:t>
                      </a:r>
                      <a:r>
                        <a:rPr lang="en" sz="1200"/>
                        <a:t> </a:t>
                      </a:r>
                      <a:endParaRPr sz="1200"/>
                    </a:p>
                  </a:txBody>
                  <a:tcPr marT="91425" marB="91425" marR="91425" marL="91425">
                    <a:solidFill>
                      <a:srgbClr val="FFFFFF">
                        <a:alpha val="82310"/>
                      </a:srgbClr>
                    </a:solidFill>
                  </a:tcPr>
                </a:tc>
                <a:tc hMerge="1"/>
              </a:tr>
              <a:tr h="365725">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r>
              <a:tr h="337750">
                <a:tc rowSpan="2">
                  <a:txBody>
                    <a:bodyPr>
                      <a:noAutofit/>
                    </a:bodyPr>
                    <a:lstStyle/>
                    <a:p>
                      <a:pPr indent="0" lvl="0" marL="0" rtl="0" algn="l">
                        <a:spcBef>
                          <a:spcPts val="0"/>
                        </a:spcBef>
                        <a:spcAft>
                          <a:spcPts val="0"/>
                        </a:spcAft>
                        <a:buNone/>
                      </a:pPr>
                      <a:r>
                        <a:rPr b="1" i="1" lang="en" sz="1200"/>
                        <a:t>‘Home Size’ predicted by Cosine Similarity</a:t>
                      </a:r>
                      <a:r>
                        <a:rPr lang="en" sz="1200"/>
                        <a:t>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75</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45</a:t>
                      </a:r>
                      <a:endParaRPr sz="1200"/>
                    </a:p>
                  </a:txBody>
                  <a:tcPr marT="91425" marB="91425" marR="91425" marL="91425">
                    <a:solidFill>
                      <a:srgbClr val="FFFFFF">
                        <a:alpha val="82310"/>
                      </a:srgbClr>
                    </a:solidFill>
                  </a:tcPr>
                </a:tc>
              </a:tr>
              <a:tr h="337750">
                <a:tc vMerge="1"/>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38</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29</a:t>
                      </a:r>
                      <a:endParaRPr sz="1200"/>
                    </a:p>
                  </a:txBody>
                  <a:tcPr marT="91425" marB="91425" marR="91425" marL="91425">
                    <a:solidFill>
                      <a:srgbClr val="FFFFFF">
                        <a:alpha val="82310"/>
                      </a:srgbClr>
                    </a:solidFill>
                  </a:tcPr>
                </a:tc>
              </a:tr>
            </a:tbl>
          </a:graphicData>
        </a:graphic>
      </p:graphicFrame>
      <p:graphicFrame>
        <p:nvGraphicFramePr>
          <p:cNvPr id="155" name="Google Shape;155;p21"/>
          <p:cNvGraphicFramePr/>
          <p:nvPr/>
        </p:nvGraphicFramePr>
        <p:xfrm>
          <a:off x="4724400" y="2771313"/>
          <a:ext cx="3000000" cy="3000000"/>
        </p:xfrm>
        <a:graphic>
          <a:graphicData uri="http://schemas.openxmlformats.org/drawingml/2006/table">
            <a:tbl>
              <a:tblPr>
                <a:noFill/>
                <a:tableStyleId>{FEE144D5-9554-44AC-AFCF-A64FA1776C66}</a:tableStyleId>
              </a:tblPr>
              <a:tblGrid>
                <a:gridCol w="1542375"/>
                <a:gridCol w="522000"/>
                <a:gridCol w="1051600"/>
                <a:gridCol w="987350"/>
              </a:tblGrid>
              <a:tr h="505750">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gridSpan="2">
                  <a:txBody>
                    <a:bodyPr>
                      <a:noAutofit/>
                    </a:bodyPr>
                    <a:lstStyle/>
                    <a:p>
                      <a:pPr indent="0" lvl="0" marL="0" rtl="0" algn="l">
                        <a:spcBef>
                          <a:spcPts val="0"/>
                        </a:spcBef>
                        <a:spcAft>
                          <a:spcPts val="0"/>
                        </a:spcAft>
                        <a:buNone/>
                      </a:pPr>
                      <a:r>
                        <a:rPr b="1" i="1" lang="en" sz="1200"/>
                        <a:t>‘Location’ predicted by topic modeling</a:t>
                      </a:r>
                      <a:r>
                        <a:rPr lang="en" sz="1200"/>
                        <a:t> </a:t>
                      </a:r>
                      <a:endParaRPr sz="1200"/>
                    </a:p>
                  </a:txBody>
                  <a:tcPr marT="91425" marB="91425" marR="91425" marL="91425">
                    <a:solidFill>
                      <a:srgbClr val="FFFFFF">
                        <a:alpha val="82310"/>
                      </a:srgbClr>
                    </a:solidFill>
                  </a:tcPr>
                </a:tc>
                <a:tc hMerge="1"/>
              </a:tr>
              <a:tr h="365725">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r>
              <a:tr h="337750">
                <a:tc rowSpan="2">
                  <a:txBody>
                    <a:bodyPr>
                      <a:noAutofit/>
                    </a:bodyPr>
                    <a:lstStyle/>
                    <a:p>
                      <a:pPr indent="0" lvl="0" marL="0" rtl="0" algn="l">
                        <a:spcBef>
                          <a:spcPts val="0"/>
                        </a:spcBef>
                        <a:spcAft>
                          <a:spcPts val="0"/>
                        </a:spcAft>
                        <a:buNone/>
                      </a:pPr>
                      <a:r>
                        <a:rPr b="1" i="1" lang="en" sz="1200"/>
                        <a:t>‘Location predicted by Cosine Similarity</a:t>
                      </a:r>
                      <a:r>
                        <a:rPr lang="en" sz="1200"/>
                        <a:t>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69</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34</a:t>
                      </a:r>
                      <a:endParaRPr sz="1200"/>
                    </a:p>
                  </a:txBody>
                  <a:tcPr marT="91425" marB="91425" marR="91425" marL="91425">
                    <a:solidFill>
                      <a:srgbClr val="FFFFFF">
                        <a:alpha val="82310"/>
                      </a:srgbClr>
                    </a:solidFill>
                  </a:tcPr>
                </a:tc>
              </a:tr>
              <a:tr h="337750">
                <a:tc vMerge="1"/>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43</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41</a:t>
                      </a:r>
                      <a:endParaRPr sz="1200"/>
                    </a:p>
                  </a:txBody>
                  <a:tcPr marT="91425" marB="91425" marR="91425" marL="91425">
                    <a:solidFill>
                      <a:srgbClr val="FFFFFF">
                        <a:alpha val="82310"/>
                      </a:srgbClr>
                    </a:solidFill>
                  </a:tcPr>
                </a:tc>
              </a:tr>
            </a:tbl>
          </a:graphicData>
        </a:graphic>
      </p:graphicFrame>
      <p:graphicFrame>
        <p:nvGraphicFramePr>
          <p:cNvPr id="156" name="Google Shape;156;p21"/>
          <p:cNvGraphicFramePr/>
          <p:nvPr/>
        </p:nvGraphicFramePr>
        <p:xfrm>
          <a:off x="316275" y="2771313"/>
          <a:ext cx="3000000" cy="3000000"/>
        </p:xfrm>
        <a:graphic>
          <a:graphicData uri="http://schemas.openxmlformats.org/drawingml/2006/table">
            <a:tbl>
              <a:tblPr>
                <a:noFill/>
                <a:tableStyleId>{FEE144D5-9554-44AC-AFCF-A64FA1776C66}</a:tableStyleId>
              </a:tblPr>
              <a:tblGrid>
                <a:gridCol w="1542375"/>
                <a:gridCol w="572825"/>
                <a:gridCol w="1000775"/>
                <a:gridCol w="987350"/>
              </a:tblGrid>
              <a:tr h="505750">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gridSpan="2">
                  <a:txBody>
                    <a:bodyPr>
                      <a:noAutofit/>
                    </a:bodyPr>
                    <a:lstStyle/>
                    <a:p>
                      <a:pPr indent="0" lvl="0" marL="0" rtl="0" algn="l">
                        <a:spcBef>
                          <a:spcPts val="0"/>
                        </a:spcBef>
                        <a:spcAft>
                          <a:spcPts val="0"/>
                        </a:spcAft>
                        <a:buNone/>
                      </a:pPr>
                      <a:r>
                        <a:rPr b="1" i="1" lang="en" sz="1200"/>
                        <a:t>‘Amenities’ predicted by topic modeling</a:t>
                      </a:r>
                      <a:r>
                        <a:rPr lang="en" sz="1200"/>
                        <a:t> </a:t>
                      </a:r>
                      <a:endParaRPr sz="1200"/>
                    </a:p>
                  </a:txBody>
                  <a:tcPr marT="91425" marB="91425" marR="91425" marL="91425">
                    <a:solidFill>
                      <a:srgbClr val="FFFFFF">
                        <a:alpha val="82310"/>
                      </a:srgbClr>
                    </a:solidFill>
                  </a:tcPr>
                </a:tc>
                <a:tc hMerge="1"/>
              </a:tr>
              <a:tr h="365725">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r>
              <a:tr h="337750">
                <a:tc rowSpan="2">
                  <a:txBody>
                    <a:bodyPr>
                      <a:noAutofit/>
                    </a:bodyPr>
                    <a:lstStyle/>
                    <a:p>
                      <a:pPr indent="0" lvl="0" marL="0" rtl="0" algn="l">
                        <a:spcBef>
                          <a:spcPts val="0"/>
                        </a:spcBef>
                        <a:spcAft>
                          <a:spcPts val="0"/>
                        </a:spcAft>
                        <a:buNone/>
                      </a:pPr>
                      <a:r>
                        <a:rPr b="1" i="1" lang="en" sz="1200"/>
                        <a:t>‘Amenities’ predicted by Cosine Similarity</a:t>
                      </a:r>
                      <a:r>
                        <a:rPr lang="en" sz="1200"/>
                        <a:t>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157</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14</a:t>
                      </a:r>
                      <a:endParaRPr sz="1200"/>
                    </a:p>
                  </a:txBody>
                  <a:tcPr marT="91425" marB="91425" marR="91425" marL="91425">
                    <a:solidFill>
                      <a:srgbClr val="FFFFFF">
                        <a:alpha val="82310"/>
                      </a:srgbClr>
                    </a:solidFill>
                  </a:tcPr>
                </a:tc>
              </a:tr>
              <a:tr h="337750">
                <a:tc vMerge="1"/>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13</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3</a:t>
                      </a:r>
                      <a:endParaRPr sz="1200"/>
                    </a:p>
                  </a:txBody>
                  <a:tcPr marT="91425" marB="91425" marR="91425" marL="91425">
                    <a:solidFill>
                      <a:srgbClr val="FFFFFF">
                        <a:alpha val="82310"/>
                      </a:srgbClr>
                    </a:solidFill>
                  </a:tcPr>
                </a:tc>
              </a:tr>
            </a:tbl>
          </a:graphicData>
        </a:graphic>
      </p:graphicFrame>
      <p:graphicFrame>
        <p:nvGraphicFramePr>
          <p:cNvPr id="157" name="Google Shape;157;p21"/>
          <p:cNvGraphicFramePr/>
          <p:nvPr/>
        </p:nvGraphicFramePr>
        <p:xfrm>
          <a:off x="4724400" y="709788"/>
          <a:ext cx="3000000" cy="3000000"/>
        </p:xfrm>
        <a:graphic>
          <a:graphicData uri="http://schemas.openxmlformats.org/drawingml/2006/table">
            <a:tbl>
              <a:tblPr>
                <a:noFill/>
                <a:tableStyleId>{FEE144D5-9554-44AC-AFCF-A64FA1776C66}</a:tableStyleId>
              </a:tblPr>
              <a:tblGrid>
                <a:gridCol w="1542400"/>
                <a:gridCol w="521975"/>
                <a:gridCol w="1051625"/>
                <a:gridCol w="987325"/>
              </a:tblGrid>
              <a:tr h="505750">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gridSpan="2">
                  <a:txBody>
                    <a:bodyPr>
                      <a:noAutofit/>
                    </a:bodyPr>
                    <a:lstStyle/>
                    <a:p>
                      <a:pPr indent="0" lvl="0" marL="0" rtl="0" algn="l">
                        <a:spcBef>
                          <a:spcPts val="0"/>
                        </a:spcBef>
                        <a:spcAft>
                          <a:spcPts val="0"/>
                        </a:spcAft>
                        <a:buNone/>
                      </a:pPr>
                      <a:r>
                        <a:rPr b="1" i="1" lang="en" sz="1200"/>
                        <a:t>‘Surroundings’ predicted by topic modeling</a:t>
                      </a:r>
                      <a:r>
                        <a:rPr lang="en" sz="1200"/>
                        <a:t> </a:t>
                      </a:r>
                      <a:endParaRPr sz="1200"/>
                    </a:p>
                  </a:txBody>
                  <a:tcPr marT="91425" marB="91425" marR="91425" marL="91425">
                    <a:solidFill>
                      <a:srgbClr val="FFFFFF">
                        <a:alpha val="82310"/>
                      </a:srgbClr>
                    </a:solidFill>
                  </a:tcPr>
                </a:tc>
                <a:tc hMerge="1"/>
              </a:tr>
              <a:tr h="365725">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r>
              <a:tr h="337750">
                <a:tc rowSpan="2">
                  <a:txBody>
                    <a:bodyPr>
                      <a:noAutofit/>
                    </a:bodyPr>
                    <a:lstStyle/>
                    <a:p>
                      <a:pPr indent="0" lvl="0" marL="0" rtl="0" algn="l">
                        <a:spcBef>
                          <a:spcPts val="0"/>
                        </a:spcBef>
                        <a:spcAft>
                          <a:spcPts val="0"/>
                        </a:spcAft>
                        <a:buNone/>
                      </a:pPr>
                      <a:r>
                        <a:rPr b="1" i="1" lang="en" sz="1200"/>
                        <a:t>‘Surroundings’ predicted by Cosine Similarity</a:t>
                      </a:r>
                      <a:r>
                        <a:rPr lang="en" sz="1200"/>
                        <a:t> </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b="1" lang="en" sz="1200"/>
                        <a:t>No</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149</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18</a:t>
                      </a:r>
                      <a:endParaRPr sz="1200"/>
                    </a:p>
                  </a:txBody>
                  <a:tcPr marT="91425" marB="91425" marR="91425" marL="91425">
                    <a:solidFill>
                      <a:srgbClr val="FFFFFF">
                        <a:alpha val="82310"/>
                      </a:srgbClr>
                    </a:solidFill>
                  </a:tcPr>
                </a:tc>
              </a:tr>
              <a:tr h="337750">
                <a:tc vMerge="1"/>
                <a:tc>
                  <a:txBody>
                    <a:bodyPr>
                      <a:noAutofit/>
                    </a:bodyPr>
                    <a:lstStyle/>
                    <a:p>
                      <a:pPr indent="0" lvl="0" marL="0" rtl="0" algn="l">
                        <a:spcBef>
                          <a:spcPts val="0"/>
                        </a:spcBef>
                        <a:spcAft>
                          <a:spcPts val="0"/>
                        </a:spcAft>
                        <a:buNone/>
                      </a:pPr>
                      <a:r>
                        <a:rPr b="1" lang="en" sz="1200"/>
                        <a:t>Yes</a:t>
                      </a:r>
                      <a:endParaRPr b="1"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17</a:t>
                      </a:r>
                      <a:endParaRPr sz="1200"/>
                    </a:p>
                  </a:txBody>
                  <a:tcPr marT="91425" marB="91425" marR="91425" marL="91425">
                    <a:solidFill>
                      <a:srgbClr val="FFFFFF">
                        <a:alpha val="82310"/>
                      </a:srgbClr>
                    </a:solidFill>
                  </a:tcPr>
                </a:tc>
                <a:tc>
                  <a:txBody>
                    <a:bodyPr>
                      <a:noAutofit/>
                    </a:bodyPr>
                    <a:lstStyle/>
                    <a:p>
                      <a:pPr indent="0" lvl="0" marL="0" rtl="0" algn="l">
                        <a:spcBef>
                          <a:spcPts val="0"/>
                        </a:spcBef>
                        <a:spcAft>
                          <a:spcPts val="0"/>
                        </a:spcAft>
                        <a:buNone/>
                      </a:pPr>
                      <a:r>
                        <a:rPr lang="en" sz="1200"/>
                        <a:t>3</a:t>
                      </a:r>
                      <a:endParaRPr sz="1200"/>
                    </a:p>
                  </a:txBody>
                  <a:tcPr marT="91425" marB="91425" marR="91425" marL="91425">
                    <a:solidFill>
                      <a:srgbClr val="FFFFFF">
                        <a:alpha val="82310"/>
                      </a:srgbClr>
                    </a:solidFill>
                  </a:tcPr>
                </a:tc>
              </a:tr>
            </a:tbl>
          </a:graphicData>
        </a:graphic>
      </p:graphicFrame>
      <p:sp>
        <p:nvSpPr>
          <p:cNvPr id="158" name="Google Shape;158;p21"/>
          <p:cNvSpPr/>
          <p:nvPr/>
        </p:nvSpPr>
        <p:spPr>
          <a:xfrm>
            <a:off x="3344250" y="1981775"/>
            <a:ext cx="518400" cy="366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7742100" y="1981775"/>
            <a:ext cx="518400" cy="366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3283100" y="4045675"/>
            <a:ext cx="518400" cy="366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7742100" y="4045675"/>
            <a:ext cx="518400" cy="366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